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1" r:id="rId5"/>
    <p:sldId id="259" r:id="rId6"/>
    <p:sldId id="260" r:id="rId7"/>
    <p:sldId id="262" r:id="rId8"/>
    <p:sldId id="265" r:id="rId9"/>
    <p:sldId id="263" r:id="rId10"/>
    <p:sldId id="266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C9B5ACA4-805D-4493-A423-9450050E52BE}">
          <p14:sldIdLst>
            <p14:sldId id="256"/>
            <p14:sldId id="257"/>
            <p14:sldId id="270"/>
            <p14:sldId id="261"/>
            <p14:sldId id="259"/>
            <p14:sldId id="260"/>
            <p14:sldId id="262"/>
            <p14:sldId id="265"/>
            <p14:sldId id="263"/>
            <p14:sldId id="266"/>
            <p14:sldId id="264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3" autoAdjust="0"/>
    <p:restoredTop sz="94660"/>
  </p:normalViewPr>
  <p:slideViewPr>
    <p:cSldViewPr>
      <p:cViewPr varScale="1">
        <p:scale>
          <a:sx n="47" d="100"/>
          <a:sy n="47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77072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Vittorio </a:t>
            </a:r>
            <a:r>
              <a:rPr lang="it-IT" sz="2000" dirty="0" err="1" smtClean="0"/>
              <a:t>Torbianelli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2200" dirty="0" smtClean="0"/>
              <a:t>Università degli Studi di Trieste</a:t>
            </a:r>
            <a:br>
              <a:rPr lang="it-IT" sz="2200" dirty="0" smtClean="0"/>
            </a:br>
            <a:r>
              <a:rPr lang="it-IT" sz="2200" dirty="0" err="1" smtClean="0"/>
              <a:t>DEAMS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vittoriot@econ.units.it</a:t>
            </a:r>
            <a:endParaRPr lang="it-IT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6400800" cy="1752600"/>
          </a:xfrm>
        </p:spPr>
        <p:txBody>
          <a:bodyPr>
            <a:normAutofit fontScale="47500" lnSpcReduction="20000"/>
          </a:bodyPr>
          <a:lstStyle/>
          <a:p>
            <a:r>
              <a:rPr lang="en-US" sz="2300" dirty="0"/>
              <a:t>XV Conference of the Italian Association of Transport Economics and Logistics (SIET) </a:t>
            </a:r>
            <a:endParaRPr lang="en-US" sz="2300" dirty="0" smtClean="0"/>
          </a:p>
          <a:p>
            <a:r>
              <a:rPr lang="en-US" sz="2300" dirty="0" smtClean="0"/>
              <a:t>Venice, 18-20 September 2013</a:t>
            </a:r>
            <a:endParaRPr lang="it-IT" sz="2300" dirty="0"/>
          </a:p>
          <a:p>
            <a:endParaRPr lang="it-IT" dirty="0" smtClean="0"/>
          </a:p>
          <a:p>
            <a:r>
              <a:rPr lang="it-IT" sz="5100" dirty="0" smtClean="0"/>
              <a:t>Scelta portuale e competizione portuale nella logistica dell’</a:t>
            </a:r>
            <a:r>
              <a:rPr lang="it-IT" sz="5100" dirty="0" err="1" smtClean="0"/>
              <a:t>agribulk</a:t>
            </a:r>
            <a:r>
              <a:rPr lang="it-IT" sz="5100" dirty="0" smtClean="0"/>
              <a:t>  Un caso studio adriatico</a:t>
            </a:r>
          </a:p>
        </p:txBody>
      </p:sp>
    </p:spTree>
    <p:extLst>
      <p:ext uri="{BB962C8B-B14F-4D97-AF65-F5344CB8AC3E}">
        <p14:creationId xmlns:p14="http://schemas.microsoft.com/office/powerpoint/2010/main" val="31689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Possibili influenze degli intermediari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Il mercato </a:t>
            </a:r>
            <a:r>
              <a:rPr lang="it-IT" dirty="0"/>
              <a:t>degli spedizionieri specializzati è caratterizzato da una forte concentrazione e che il potere di mercato detenuto dagli spedizionieri più potenti, che operano contemporaneamente su molti porti dell’area, è estremamente </a:t>
            </a:r>
            <a:r>
              <a:rPr lang="it-IT" dirty="0" smtClean="0"/>
              <a:t>forte.</a:t>
            </a:r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si può dunque escludere che le scelte degli spedizionieri più potenti, che possono avere convenienze soggettive a orientare flussi dei venditori verso un porto o un altro, possano influire in modo rilevante sui rapporti di concorrenza fra </a:t>
            </a:r>
            <a:r>
              <a:rPr lang="it-IT" dirty="0" smtClean="0"/>
              <a:t>porti vicini.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8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Focus sui costi (impliciti ed espliciti) dei </a:t>
            </a:r>
            <a:r>
              <a:rPr lang="it-IT" sz="2400" dirty="0"/>
              <a:t>servizi portuali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i="1" dirty="0" smtClean="0"/>
              <a:t>costi </a:t>
            </a:r>
            <a:r>
              <a:rPr lang="it-IT" i="1" dirty="0"/>
              <a:t>della prestazione </a:t>
            </a:r>
            <a:r>
              <a:rPr lang="it-IT" i="1" dirty="0" err="1"/>
              <a:t>terminalistica</a:t>
            </a:r>
            <a:r>
              <a:rPr lang="it-IT" i="1" dirty="0"/>
              <a:t>: sbarco, magazzino, resa veicolo </a:t>
            </a:r>
            <a:endParaRPr lang="it-IT" dirty="0"/>
          </a:p>
          <a:p>
            <a:r>
              <a:rPr lang="it-IT" i="1" dirty="0"/>
              <a:t>costi totali di conversione” e gli obiettivi di costo suggeriti</a:t>
            </a:r>
            <a:endParaRPr lang="it-IT" dirty="0"/>
          </a:p>
          <a:p>
            <a:r>
              <a:rPr lang="it-IT" i="1" dirty="0" smtClean="0"/>
              <a:t>rese </a:t>
            </a:r>
            <a:r>
              <a:rPr lang="it-IT" i="1" dirty="0"/>
              <a:t>lato mare e lato terra</a:t>
            </a:r>
            <a:endParaRPr lang="it-IT" dirty="0"/>
          </a:p>
          <a:p>
            <a:r>
              <a:rPr lang="it-IT" i="1" dirty="0" smtClean="0"/>
              <a:t>«qualità» </a:t>
            </a:r>
            <a:r>
              <a:rPr lang="it-IT" i="1" dirty="0"/>
              <a:t>e la tutela delle </a:t>
            </a:r>
            <a:r>
              <a:rPr lang="it-IT" i="1" dirty="0" smtClean="0"/>
              <a:t>merci</a:t>
            </a:r>
            <a:endParaRPr lang="it-IT" dirty="0"/>
          </a:p>
          <a:p>
            <a:r>
              <a:rPr lang="it-IT" i="1" dirty="0" smtClean="0"/>
              <a:t>disponibilità </a:t>
            </a:r>
            <a:r>
              <a:rPr lang="it-IT" i="1" dirty="0"/>
              <a:t>di spazi di stoccaggio</a:t>
            </a:r>
            <a:endParaRPr lang="it-IT" dirty="0"/>
          </a:p>
          <a:p>
            <a:r>
              <a:rPr lang="it-IT" i="1" dirty="0" smtClean="0"/>
              <a:t>burocrazia</a:t>
            </a:r>
            <a:r>
              <a:rPr lang="it-IT" i="1" dirty="0"/>
              <a:t>, le normative e i </a:t>
            </a:r>
            <a:r>
              <a:rPr lang="it-IT" i="1" dirty="0" smtClean="0"/>
              <a:t>controlli</a:t>
            </a:r>
          </a:p>
          <a:p>
            <a:pPr marL="0" indent="0" algn="ctr">
              <a:buNone/>
            </a:pPr>
            <a:r>
              <a:rPr lang="it-IT" i="1" dirty="0" smtClean="0"/>
              <a:t>**</a:t>
            </a:r>
            <a:endParaRPr lang="it-IT" dirty="0"/>
          </a:p>
          <a:p>
            <a:r>
              <a:rPr lang="it-IT" i="1" dirty="0" smtClean="0"/>
              <a:t>politica </a:t>
            </a:r>
            <a:r>
              <a:rPr lang="it-IT" i="1" dirty="0"/>
              <a:t>commerciale dei terminali e la capacità di partnership</a:t>
            </a:r>
            <a:endParaRPr lang="it-IT" dirty="0"/>
          </a:p>
          <a:p>
            <a:r>
              <a:rPr lang="it-IT" i="1" dirty="0" smtClean="0"/>
              <a:t>necessità </a:t>
            </a:r>
            <a:r>
              <a:rPr lang="it-IT" i="1" dirty="0"/>
              <a:t>del rinforzo delle partnership venditore-terminale per la politica </a:t>
            </a:r>
            <a:r>
              <a:rPr lang="it-IT" i="1" dirty="0" smtClean="0"/>
              <a:t>dell’hinterland</a:t>
            </a:r>
          </a:p>
          <a:p>
            <a:r>
              <a:rPr lang="it-IT" i="1" dirty="0" smtClean="0"/>
              <a:t>Bilanciamento flussi (strada o ferrovia)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93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servizi del retroterra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Accessibilità ferroviaria (binari, carri, tramogge, orari apertura) verso stabilimenti raccordati</a:t>
            </a:r>
          </a:p>
          <a:p>
            <a:r>
              <a:rPr lang="it-IT" dirty="0" smtClean="0"/>
              <a:t>Bilanciamenti flussi ferroviari?</a:t>
            </a:r>
          </a:p>
          <a:p>
            <a:r>
              <a:rPr lang="it-IT" dirty="0" smtClean="0"/>
              <a:t>Caso Adriatico: allibo «fluviale» come opportunità per i compratori con quantità ingenti (ma problemi di doppia toccata e affidabilità rese per venditori) – Esternalità positive indotte dal porto vicino (questioni di regolazione?)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7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modellizzazione della competizione portuale è molto specifica per filiera</a:t>
            </a:r>
          </a:p>
          <a:p>
            <a:r>
              <a:rPr lang="it-IT" dirty="0" smtClean="0"/>
              <a:t>Dipende dal modello organizzativo delle operazioni e degli attori (funzioni, dimensioni)</a:t>
            </a:r>
          </a:p>
          <a:p>
            <a:r>
              <a:rPr lang="it-IT" dirty="0" smtClean="0"/>
              <a:t>E’ variabile in relazione ai momenti (es. ruolo dei noli marittimi) e alle economie di concentrazione</a:t>
            </a:r>
          </a:p>
          <a:p>
            <a:r>
              <a:rPr lang="it-IT" dirty="0" smtClean="0"/>
              <a:t>Dipende dalla tipologia di «politica del retroterra»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4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Ringraziamenti: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Autorità Portuale </a:t>
            </a:r>
            <a:r>
              <a:rPr lang="it-IT" smtClean="0"/>
              <a:t>di Venezia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Dott. Fabrizio Borgogna (</a:t>
            </a:r>
            <a:r>
              <a:rPr lang="it-IT" dirty="0" err="1" smtClean="0"/>
              <a:t>UniTS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9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Premessa e obiettivi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Una ricerca </a:t>
            </a:r>
            <a:r>
              <a:rPr lang="it-IT" sz="2000" dirty="0"/>
              <a:t> </a:t>
            </a:r>
            <a:r>
              <a:rPr lang="it-IT" sz="2000" dirty="0" smtClean="0"/>
              <a:t>sulla logistica </a:t>
            </a:r>
            <a:r>
              <a:rPr lang="it-IT" sz="2000" dirty="0"/>
              <a:t>marittima e portuale </a:t>
            </a:r>
            <a:r>
              <a:rPr lang="it-IT" sz="2000" dirty="0" smtClean="0"/>
              <a:t> delle rinfuse agricole («</a:t>
            </a:r>
            <a:r>
              <a:rPr lang="it-IT" sz="2000" dirty="0" err="1" smtClean="0"/>
              <a:t>agribulk</a:t>
            </a:r>
            <a:r>
              <a:rPr lang="it-IT" sz="2000" dirty="0" smtClean="0"/>
              <a:t>»)  svolta </a:t>
            </a:r>
            <a:r>
              <a:rPr lang="it-IT" sz="2000" dirty="0"/>
              <a:t>dall’Università degli Studi di Trieste (DEAMS</a:t>
            </a:r>
            <a:r>
              <a:rPr lang="it-IT" sz="2000" dirty="0" smtClean="0"/>
              <a:t>) </a:t>
            </a:r>
            <a:r>
              <a:rPr lang="it-IT" sz="2000" dirty="0"/>
              <a:t>nell’ambito del progetto Europeo </a:t>
            </a:r>
            <a:r>
              <a:rPr lang="it-IT" sz="2000" dirty="0" smtClean="0"/>
              <a:t>INWAPO su commessa e in collaborazione dell’Autorità Portuale di Venezia*, ha stimolato, al di là dei risultati operativi della ricerca, l’avvio di un ragionamento teorico sui fattori che possono influire sulla scelta portuale nella filiera «</a:t>
            </a:r>
            <a:r>
              <a:rPr lang="it-IT" sz="2000" dirty="0" err="1" smtClean="0"/>
              <a:t>agribulk</a:t>
            </a:r>
            <a:r>
              <a:rPr lang="it-IT" sz="2000" dirty="0" smtClean="0"/>
              <a:t>» in un contesto di porti con retroterra (parzialmente) sovrapponibili.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Nel presente intervento si propongono pertanto alcuni spunti per lo sviluppo di modelli di concorrenza portuale, e in particolare per la modellizzazione dei parametri rilevanti a livello della filiera rinfuse («</a:t>
            </a:r>
            <a:r>
              <a:rPr lang="it-IT" sz="2000" dirty="0" err="1" smtClean="0"/>
              <a:t>agribulk</a:t>
            </a:r>
            <a:r>
              <a:rPr lang="it-IT" sz="2000" dirty="0" smtClean="0"/>
              <a:t>») </a:t>
            </a:r>
            <a:r>
              <a:rPr lang="it-IT" sz="2000" dirty="0"/>
              <a:t>in regioni «</a:t>
            </a:r>
            <a:r>
              <a:rPr lang="it-IT" sz="2000" dirty="0" err="1"/>
              <a:t>multiporto</a:t>
            </a:r>
            <a:r>
              <a:rPr lang="it-IT" sz="2000" dirty="0" smtClean="0"/>
              <a:t>».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Questo, anche nella convinzione che per ottimizzare la modellizzazione dei fenomeni di scelta portuale sia opportuno, quando non necessario, operare le analisi a livello di singole filiere omogenee e non sul traffico complessivo. 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* </a:t>
            </a:r>
            <a:r>
              <a:rPr lang="it-IT" sz="2000" i="1" dirty="0" smtClean="0"/>
              <a:t>Autorità Portuale di Venezia (</a:t>
            </a:r>
            <a:r>
              <a:rPr lang="it-IT" sz="2000" i="1" dirty="0"/>
              <a:t>2013), </a:t>
            </a:r>
            <a:r>
              <a:rPr lang="it-IT" sz="2000" i="1" dirty="0" smtClean="0"/>
              <a:t>Studio di mercato della capacità attuale e potenziale del porto di Venezia relativo all’analisi della filiera agroalimentare, (progetto «</a:t>
            </a:r>
            <a:r>
              <a:rPr lang="it-IT" sz="2000" i="1" dirty="0" err="1" smtClean="0"/>
              <a:t>Upgrading</a:t>
            </a:r>
            <a:r>
              <a:rPr lang="it-IT" sz="2000" i="1" dirty="0" smtClean="0"/>
              <a:t> </a:t>
            </a:r>
            <a:r>
              <a:rPr lang="it-IT" sz="2000" i="1" dirty="0"/>
              <a:t>of </a:t>
            </a:r>
            <a:r>
              <a:rPr lang="it-IT" sz="2000" i="1" dirty="0" err="1"/>
              <a:t>inland</a:t>
            </a:r>
            <a:r>
              <a:rPr lang="it-IT" sz="2000" i="1" dirty="0"/>
              <a:t> </a:t>
            </a:r>
            <a:r>
              <a:rPr lang="it-IT" sz="2000" i="1" dirty="0" err="1"/>
              <a:t>waterways</a:t>
            </a:r>
            <a:r>
              <a:rPr lang="it-IT" sz="2000" i="1" dirty="0"/>
              <a:t> and </a:t>
            </a:r>
            <a:r>
              <a:rPr lang="it-IT" sz="2000" i="1" dirty="0" err="1"/>
              <a:t>sea</a:t>
            </a:r>
            <a:r>
              <a:rPr lang="it-IT" sz="2000" i="1" dirty="0"/>
              <a:t> </a:t>
            </a:r>
            <a:r>
              <a:rPr lang="it-IT" sz="2000" i="1" dirty="0" err="1" smtClean="0"/>
              <a:t>ports</a:t>
            </a:r>
            <a:r>
              <a:rPr lang="it-IT" sz="2000" i="1" dirty="0" smtClean="0"/>
              <a:t>»).  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41988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08" y="846138"/>
            <a:ext cx="7842931" cy="524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8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i="1" dirty="0" smtClean="0"/>
              <a:t>«In </a:t>
            </a:r>
            <a:r>
              <a:rPr lang="it-IT" i="1" dirty="0" err="1"/>
              <a:t>present</a:t>
            </a:r>
            <a:r>
              <a:rPr lang="it-IT" i="1" dirty="0"/>
              <a:t> time </a:t>
            </a:r>
            <a:r>
              <a:rPr lang="it-IT" i="1" dirty="0" err="1"/>
              <a:t>port</a:t>
            </a:r>
            <a:r>
              <a:rPr lang="it-IT" i="1" dirty="0"/>
              <a:t> </a:t>
            </a:r>
            <a:r>
              <a:rPr lang="it-IT" i="1" dirty="0" err="1"/>
              <a:t>competition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focused</a:t>
            </a:r>
            <a:r>
              <a:rPr lang="it-IT" i="1" dirty="0"/>
              <a:t> on </a:t>
            </a:r>
            <a:r>
              <a:rPr lang="it-IT" i="1" dirty="0" err="1"/>
              <a:t>competition</a:t>
            </a:r>
            <a:r>
              <a:rPr lang="it-IT" i="1" dirty="0"/>
              <a:t> </a:t>
            </a:r>
            <a:r>
              <a:rPr lang="it-IT" i="1" dirty="0" err="1"/>
              <a:t>between</a:t>
            </a:r>
            <a:r>
              <a:rPr lang="it-IT" i="1" dirty="0"/>
              <a:t> </a:t>
            </a:r>
            <a:r>
              <a:rPr lang="it-IT" i="1" dirty="0" err="1"/>
              <a:t>logistics</a:t>
            </a:r>
            <a:r>
              <a:rPr lang="it-IT" i="1" dirty="0"/>
              <a:t>’ </a:t>
            </a:r>
            <a:r>
              <a:rPr lang="it-IT" i="1" dirty="0" err="1"/>
              <a:t>chains</a:t>
            </a:r>
            <a:r>
              <a:rPr lang="it-IT" i="1" dirty="0"/>
              <a:t> </a:t>
            </a:r>
            <a:r>
              <a:rPr lang="it-IT" i="1" dirty="0" err="1"/>
              <a:t>where</a:t>
            </a:r>
            <a:r>
              <a:rPr lang="it-IT" i="1" dirty="0"/>
              <a:t> </a:t>
            </a:r>
            <a:r>
              <a:rPr lang="it-IT" i="1" dirty="0" err="1"/>
              <a:t>ports</a:t>
            </a:r>
            <a:r>
              <a:rPr lang="it-IT" i="1" dirty="0"/>
              <a:t> and </a:t>
            </a:r>
            <a:r>
              <a:rPr lang="it-IT" i="1" dirty="0" err="1"/>
              <a:t>terminals</a:t>
            </a:r>
            <a:r>
              <a:rPr lang="it-IT" i="1" dirty="0"/>
              <a:t> are just </a:t>
            </a:r>
            <a:r>
              <a:rPr lang="it-IT" i="1" dirty="0" err="1"/>
              <a:t>links</a:t>
            </a:r>
            <a:r>
              <a:rPr lang="it-IT" i="1" dirty="0"/>
              <a:t>. </a:t>
            </a:r>
            <a:r>
              <a:rPr lang="it-IT" i="1" dirty="0" err="1"/>
              <a:t>Thus</a:t>
            </a:r>
            <a:r>
              <a:rPr lang="it-IT" i="1" dirty="0"/>
              <a:t> the </a:t>
            </a:r>
            <a:r>
              <a:rPr lang="it-IT" i="1" dirty="0" err="1"/>
              <a:t>modern</a:t>
            </a:r>
            <a:r>
              <a:rPr lang="it-IT" i="1" dirty="0"/>
              <a:t> model of </a:t>
            </a:r>
            <a:r>
              <a:rPr lang="it-IT" i="1" dirty="0" err="1"/>
              <a:t>competition</a:t>
            </a:r>
            <a:r>
              <a:rPr lang="it-IT" i="1" dirty="0"/>
              <a:t> </a:t>
            </a:r>
            <a:r>
              <a:rPr lang="it-IT" i="1" dirty="0" err="1"/>
              <a:t>has</a:t>
            </a:r>
            <a:r>
              <a:rPr lang="it-IT" i="1" dirty="0"/>
              <a:t> the </a:t>
            </a:r>
            <a:r>
              <a:rPr lang="it-IT" i="1" dirty="0" err="1"/>
              <a:t>following</a:t>
            </a:r>
            <a:r>
              <a:rPr lang="it-IT" i="1" dirty="0"/>
              <a:t> </a:t>
            </a:r>
            <a:r>
              <a:rPr lang="it-IT" i="1" dirty="0" err="1"/>
              <a:t>structure</a:t>
            </a:r>
            <a:r>
              <a:rPr lang="it-IT" i="1" dirty="0"/>
              <a:t>. </a:t>
            </a:r>
          </a:p>
          <a:p>
            <a:pPr marL="0" indent="0">
              <a:buNone/>
            </a:pPr>
            <a:r>
              <a:rPr lang="it-IT" i="1" dirty="0" err="1"/>
              <a:t>Competing</a:t>
            </a:r>
            <a:r>
              <a:rPr lang="it-IT" i="1" dirty="0"/>
              <a:t> </a:t>
            </a:r>
            <a:r>
              <a:rPr lang="it-IT" i="1" dirty="0" err="1"/>
              <a:t>logistics</a:t>
            </a:r>
            <a:r>
              <a:rPr lang="it-IT" i="1" dirty="0"/>
              <a:t>’ </a:t>
            </a:r>
            <a:r>
              <a:rPr lang="it-IT" i="1" dirty="0" err="1"/>
              <a:t>chains</a:t>
            </a:r>
            <a:r>
              <a:rPr lang="it-IT" i="1" dirty="0"/>
              <a:t> </a:t>
            </a:r>
            <a:r>
              <a:rPr lang="it-IT" i="1" dirty="0" err="1"/>
              <a:t>choose</a:t>
            </a:r>
            <a:r>
              <a:rPr lang="it-IT" i="1" dirty="0"/>
              <a:t> </a:t>
            </a:r>
            <a:r>
              <a:rPr lang="it-IT" i="1" dirty="0" err="1"/>
              <a:t>port</a:t>
            </a:r>
            <a:r>
              <a:rPr lang="it-IT" i="1" dirty="0"/>
              <a:t> </a:t>
            </a:r>
            <a:r>
              <a:rPr lang="it-IT" i="1" dirty="0" err="1"/>
              <a:t>terminals</a:t>
            </a:r>
            <a:r>
              <a:rPr lang="it-IT" i="1" dirty="0"/>
              <a:t> (cargo </a:t>
            </a:r>
            <a:r>
              <a:rPr lang="it-IT" i="1" dirty="0" err="1"/>
              <a:t>operators</a:t>
            </a:r>
            <a:r>
              <a:rPr lang="it-IT" i="1" dirty="0"/>
              <a:t>) </a:t>
            </a:r>
            <a:r>
              <a:rPr lang="it-IT" i="1" dirty="0" err="1"/>
              <a:t>rather</a:t>
            </a:r>
            <a:r>
              <a:rPr lang="it-IT" i="1" dirty="0"/>
              <a:t> </a:t>
            </a:r>
            <a:r>
              <a:rPr lang="it-IT" i="1" dirty="0" err="1"/>
              <a:t>than</a:t>
            </a:r>
            <a:r>
              <a:rPr lang="it-IT" i="1" dirty="0"/>
              <a:t> </a:t>
            </a:r>
            <a:r>
              <a:rPr lang="it-IT" i="1" dirty="0" err="1"/>
              <a:t>ports</a:t>
            </a:r>
            <a:r>
              <a:rPr lang="it-IT" i="1" dirty="0"/>
              <a:t> in general </a:t>
            </a:r>
            <a:r>
              <a:rPr lang="it-IT" i="1" dirty="0" err="1"/>
              <a:t>whether</a:t>
            </a:r>
            <a:r>
              <a:rPr lang="it-IT" i="1" dirty="0"/>
              <a:t> hinterland </a:t>
            </a:r>
            <a:r>
              <a:rPr lang="it-IT" i="1" dirty="0" err="1"/>
              <a:t>traffic</a:t>
            </a:r>
            <a:r>
              <a:rPr lang="it-IT" i="1" dirty="0"/>
              <a:t> or </a:t>
            </a:r>
            <a:r>
              <a:rPr lang="it-IT" i="1" dirty="0" err="1"/>
              <a:t>transshipment</a:t>
            </a:r>
            <a:r>
              <a:rPr lang="it-IT" i="1" dirty="0"/>
              <a:t> </a:t>
            </a:r>
            <a:r>
              <a:rPr lang="it-IT" i="1" dirty="0" err="1"/>
              <a:t>traffic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concerned</a:t>
            </a:r>
            <a:r>
              <a:rPr lang="it-IT" i="1" dirty="0"/>
              <a:t>. In </a:t>
            </a:r>
            <a:r>
              <a:rPr lang="it-IT" i="1" dirty="0" err="1"/>
              <a:t>both</a:t>
            </a:r>
            <a:r>
              <a:rPr lang="it-IT" i="1" dirty="0"/>
              <a:t> </a:t>
            </a:r>
            <a:r>
              <a:rPr lang="it-IT" i="1" dirty="0" err="1"/>
              <a:t>cases</a:t>
            </a:r>
            <a:r>
              <a:rPr lang="it-IT" i="1" dirty="0"/>
              <a:t> </a:t>
            </a:r>
            <a:r>
              <a:rPr lang="it-IT" i="1" dirty="0" err="1"/>
              <a:t>port</a:t>
            </a:r>
            <a:r>
              <a:rPr lang="it-IT" i="1" dirty="0"/>
              <a:t> </a:t>
            </a:r>
            <a:r>
              <a:rPr lang="it-IT" i="1" dirty="0" err="1"/>
              <a:t>competition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affected</a:t>
            </a:r>
            <a:r>
              <a:rPr lang="it-IT" i="1" dirty="0"/>
              <a:t> by: </a:t>
            </a:r>
          </a:p>
          <a:p>
            <a:pPr marL="0" indent="0">
              <a:buNone/>
            </a:pPr>
            <a:r>
              <a:rPr lang="it-IT" i="1" dirty="0"/>
              <a:t>• </a:t>
            </a:r>
            <a:r>
              <a:rPr lang="it-IT" i="1" dirty="0" err="1"/>
              <a:t>Customers</a:t>
            </a:r>
            <a:r>
              <a:rPr lang="it-IT" i="1" dirty="0"/>
              <a:t>’ special </a:t>
            </a:r>
            <a:r>
              <a:rPr lang="it-IT" i="1" dirty="0" err="1"/>
              <a:t>needs</a:t>
            </a:r>
            <a:r>
              <a:rPr lang="it-IT" i="1" dirty="0"/>
              <a:t>, </a:t>
            </a:r>
          </a:p>
          <a:p>
            <a:pPr marL="0" indent="0">
              <a:buNone/>
            </a:pPr>
            <a:r>
              <a:rPr lang="it-IT" i="1" dirty="0"/>
              <a:t>• </a:t>
            </a:r>
            <a:r>
              <a:rPr lang="it-IT" i="1" dirty="0" err="1"/>
              <a:t>Terminal’s</a:t>
            </a:r>
            <a:r>
              <a:rPr lang="it-IT" i="1" dirty="0"/>
              <a:t> production </a:t>
            </a:r>
            <a:r>
              <a:rPr lang="it-IT" i="1" dirty="0" err="1"/>
              <a:t>faction</a:t>
            </a:r>
            <a:r>
              <a:rPr lang="it-IT" i="1" dirty="0"/>
              <a:t>, </a:t>
            </a:r>
          </a:p>
          <a:p>
            <a:pPr marL="0" indent="0">
              <a:buNone/>
            </a:pPr>
            <a:r>
              <a:rPr lang="it-IT" i="1" dirty="0"/>
              <a:t>• Terminal </a:t>
            </a:r>
            <a:r>
              <a:rPr lang="it-IT" i="1" dirty="0" err="1"/>
              <a:t>products</a:t>
            </a:r>
            <a:r>
              <a:rPr lang="it-IT" i="1" dirty="0"/>
              <a:t>’ </a:t>
            </a:r>
            <a:r>
              <a:rPr lang="it-IT" i="1" dirty="0" err="1"/>
              <a:t>substitutes</a:t>
            </a:r>
            <a:r>
              <a:rPr lang="it-IT" i="1" dirty="0"/>
              <a:t>, </a:t>
            </a:r>
          </a:p>
          <a:p>
            <a:pPr marL="0" indent="0">
              <a:buNone/>
            </a:pPr>
            <a:r>
              <a:rPr lang="it-IT" i="1" dirty="0"/>
              <a:t>• </a:t>
            </a:r>
            <a:r>
              <a:rPr lang="it-IT" i="1" dirty="0" err="1"/>
              <a:t>Complementary</a:t>
            </a:r>
            <a:r>
              <a:rPr lang="it-IT" i="1" dirty="0"/>
              <a:t> </a:t>
            </a:r>
            <a:r>
              <a:rPr lang="it-IT" i="1" dirty="0" err="1"/>
              <a:t>products</a:t>
            </a:r>
            <a:r>
              <a:rPr lang="it-IT" i="1" dirty="0"/>
              <a:t> of the terminal </a:t>
            </a:r>
            <a:r>
              <a:rPr lang="it-IT" i="1" dirty="0" err="1"/>
              <a:t>product</a:t>
            </a:r>
            <a:r>
              <a:rPr lang="it-IT" i="1" dirty="0"/>
              <a:t>, </a:t>
            </a:r>
          </a:p>
          <a:p>
            <a:pPr marL="0" indent="0">
              <a:buNone/>
            </a:pPr>
            <a:r>
              <a:rPr lang="it-IT" i="1" dirty="0"/>
              <a:t>• Port </a:t>
            </a:r>
            <a:r>
              <a:rPr lang="it-IT" i="1" dirty="0" err="1"/>
              <a:t>authorities</a:t>
            </a:r>
            <a:r>
              <a:rPr lang="it-IT" i="1" dirty="0"/>
              <a:t> and </a:t>
            </a:r>
            <a:r>
              <a:rPr lang="it-IT" i="1" dirty="0" err="1"/>
              <a:t>other</a:t>
            </a:r>
            <a:r>
              <a:rPr lang="it-IT" i="1" dirty="0"/>
              <a:t> public </a:t>
            </a:r>
            <a:r>
              <a:rPr lang="it-IT" i="1" dirty="0" err="1"/>
              <a:t>institutions</a:t>
            </a:r>
            <a:r>
              <a:rPr lang="it-IT" i="1" dirty="0"/>
              <a:t> </a:t>
            </a:r>
            <a:r>
              <a:rPr lang="it-IT" i="1" dirty="0" err="1"/>
              <a:t>involved</a:t>
            </a:r>
            <a:r>
              <a:rPr lang="it-IT" i="1" dirty="0"/>
              <a:t>, </a:t>
            </a:r>
          </a:p>
          <a:p>
            <a:pPr marL="0" indent="0">
              <a:buNone/>
            </a:pPr>
            <a:r>
              <a:rPr lang="it-IT" i="1" dirty="0"/>
              <a:t>• </a:t>
            </a:r>
            <a:r>
              <a:rPr lang="it-IT" i="1" dirty="0" err="1"/>
              <a:t>Other</a:t>
            </a:r>
            <a:r>
              <a:rPr lang="it-IT" i="1" dirty="0"/>
              <a:t> </a:t>
            </a:r>
            <a:r>
              <a:rPr lang="it-IT" i="1" dirty="0" err="1"/>
              <a:t>products</a:t>
            </a:r>
            <a:r>
              <a:rPr lang="it-IT" i="1" dirty="0"/>
              <a:t> of the </a:t>
            </a:r>
            <a:r>
              <a:rPr lang="it-IT" i="1" dirty="0" err="1"/>
              <a:t>port’s</a:t>
            </a:r>
            <a:r>
              <a:rPr lang="it-IT" i="1" dirty="0"/>
              <a:t> </a:t>
            </a:r>
            <a:r>
              <a:rPr lang="it-IT" i="1" dirty="0" smtClean="0"/>
              <a:t>cluster» </a:t>
            </a:r>
            <a:endParaRPr lang="it-IT" i="1" dirty="0"/>
          </a:p>
          <a:p>
            <a:pPr marL="0" indent="0">
              <a:buNone/>
            </a:pPr>
            <a:endParaRPr lang="it-IT" sz="1600" b="1" i="1" dirty="0"/>
          </a:p>
          <a:p>
            <a:pPr marL="0" indent="0">
              <a:buNone/>
            </a:pPr>
            <a:r>
              <a:rPr lang="it-IT" sz="1600" b="1" i="1" dirty="0" smtClean="0"/>
              <a:t> </a:t>
            </a:r>
          </a:p>
          <a:p>
            <a:pPr marL="0" indent="0">
              <a:buNone/>
            </a:pPr>
            <a:r>
              <a:rPr lang="en-GB" sz="1600" b="1" dirty="0"/>
              <a:t>PARDALI,  STATHOPOULOU </a:t>
            </a:r>
            <a:r>
              <a:rPr lang="en-GB" sz="1600" b="1" dirty="0" smtClean="0"/>
              <a:t>, </a:t>
            </a:r>
            <a:r>
              <a:rPr lang="en-GB" sz="1600" b="1" i="1" dirty="0" smtClean="0"/>
              <a:t>PORT </a:t>
            </a:r>
            <a:r>
              <a:rPr lang="en-GB" sz="1600" b="1" i="1" dirty="0"/>
              <a:t>COMPETITION: THE CASE OF GREEK PORT </a:t>
            </a:r>
            <a:r>
              <a:rPr lang="en-GB" sz="1600" b="1" i="1" dirty="0" smtClean="0"/>
              <a:t>INDUSTRY,  2011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44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379533"/>
            <a:ext cx="8229600" cy="626815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t-IT" u="sng" dirty="0"/>
              <a:t>venditori (“traders”) del prodotto agricolo</a:t>
            </a:r>
          </a:p>
          <a:p>
            <a:pPr lvl="0"/>
            <a:r>
              <a:rPr lang="it-IT" dirty="0"/>
              <a:t>compagnia marittima</a:t>
            </a:r>
          </a:p>
          <a:p>
            <a:pPr lvl="0"/>
            <a:r>
              <a:rPr lang="it-IT" dirty="0"/>
              <a:t>spedizioniere (per conto del venditore)</a:t>
            </a:r>
          </a:p>
          <a:p>
            <a:pPr lvl="0"/>
            <a:r>
              <a:rPr lang="it-IT" dirty="0"/>
              <a:t>operatore terminalista (commerciale)</a:t>
            </a:r>
          </a:p>
          <a:p>
            <a:pPr lvl="0"/>
            <a:r>
              <a:rPr lang="it-IT" u="sng" dirty="0"/>
              <a:t>compratore (es. impresa mangimistica o molitoria)</a:t>
            </a:r>
          </a:p>
          <a:p>
            <a:pPr lvl="0"/>
            <a:r>
              <a:rPr lang="it-IT" dirty="0"/>
              <a:t>spedizioniere (per conto del compratore)</a:t>
            </a:r>
          </a:p>
          <a:p>
            <a:pPr lvl="0"/>
            <a:r>
              <a:rPr lang="it-IT" dirty="0"/>
              <a:t>impresa di trasporto interno (stradale, ferroviario o fluviale</a:t>
            </a:r>
            <a:r>
              <a:rPr lang="it-IT" dirty="0" smtClean="0"/>
              <a:t>)</a:t>
            </a:r>
          </a:p>
          <a:p>
            <a:pPr lvl="0"/>
            <a:endParaRPr lang="it-IT" dirty="0"/>
          </a:p>
          <a:p>
            <a:pPr lvl="0"/>
            <a:r>
              <a:rPr lang="it-IT" i="1" dirty="0"/>
              <a:t>La formula commerciale “dominante” con cui i venditori vendono il prodotto è dunque la cosiddetta formula “franco veicolo” (es. “free on truck”),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5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674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La politica della concentrazione: </a:t>
            </a:r>
            <a:r>
              <a:rPr lang="en-GB" sz="3600" dirty="0" smtClean="0"/>
              <a:t>Il </a:t>
            </a:r>
            <a:r>
              <a:rPr lang="en-GB" sz="3600" dirty="0" err="1" smtClean="0"/>
              <a:t>ruolo</a:t>
            </a:r>
            <a:r>
              <a:rPr lang="en-GB" sz="3600" dirty="0" smtClean="0"/>
              <a:t> </a:t>
            </a:r>
            <a:r>
              <a:rPr lang="en-GB" sz="3600" dirty="0" err="1" smtClean="0"/>
              <a:t>dei</a:t>
            </a:r>
            <a:r>
              <a:rPr lang="en-GB" sz="3600" dirty="0" smtClean="0"/>
              <a:t> </a:t>
            </a:r>
            <a:r>
              <a:rPr lang="en-GB" sz="3600" dirty="0" err="1" smtClean="0"/>
              <a:t>costi</a:t>
            </a:r>
            <a:r>
              <a:rPr lang="en-GB" sz="3600" dirty="0" smtClean="0"/>
              <a:t> nave </a:t>
            </a:r>
            <a:r>
              <a:rPr lang="en-GB" sz="3600" dirty="0" err="1" smtClean="0"/>
              <a:t>nella</a:t>
            </a:r>
            <a:r>
              <a:rPr lang="en-GB" sz="3600" dirty="0" smtClean="0"/>
              <a:t> </a:t>
            </a:r>
            <a:r>
              <a:rPr lang="en-GB" sz="3600" dirty="0" err="1" smtClean="0"/>
              <a:t>scelta</a:t>
            </a:r>
            <a:r>
              <a:rPr lang="en-GB" sz="3600" dirty="0" smtClean="0"/>
              <a:t> </a:t>
            </a:r>
            <a:r>
              <a:rPr lang="en-GB" sz="3600" dirty="0" err="1" smtClean="0"/>
              <a:t>della</a:t>
            </a:r>
            <a:r>
              <a:rPr lang="en-GB" sz="3600" dirty="0" smtClean="0"/>
              <a:t> </a:t>
            </a:r>
            <a:r>
              <a:rPr lang="en-GB" sz="3600" dirty="0" err="1" smtClean="0"/>
              <a:t>concentrazione</a:t>
            </a:r>
            <a:r>
              <a:rPr lang="en-GB" sz="3600" dirty="0" smtClean="0"/>
              <a:t> </a:t>
            </a:r>
            <a:r>
              <a:rPr lang="en-GB" sz="3600" dirty="0" err="1" smtClean="0"/>
              <a:t>portuale</a:t>
            </a:r>
            <a:r>
              <a:rPr lang="en-GB" sz="3600" dirty="0" smtClean="0"/>
              <a:t> e </a:t>
            </a:r>
            <a:r>
              <a:rPr lang="en-GB" sz="3600" dirty="0" err="1" smtClean="0"/>
              <a:t>modalità</a:t>
            </a:r>
            <a:r>
              <a:rPr lang="en-GB" sz="3600" dirty="0" smtClean="0"/>
              <a:t> di “</a:t>
            </a:r>
            <a:r>
              <a:rPr lang="en-GB" sz="3600" dirty="0" err="1" smtClean="0"/>
              <a:t>spostamento”del</a:t>
            </a:r>
            <a:r>
              <a:rPr lang="en-GB" sz="3600" dirty="0" smtClean="0"/>
              <a:t> </a:t>
            </a:r>
            <a:r>
              <a:rPr lang="en-GB" sz="3600" dirty="0" err="1" smtClean="0"/>
              <a:t>retroterra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87875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err="1" smtClean="0"/>
              <a:t>operare</a:t>
            </a:r>
            <a:r>
              <a:rPr lang="en-GB" dirty="0" smtClean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scelta</a:t>
            </a:r>
            <a:r>
              <a:rPr lang="en-GB" dirty="0"/>
              <a:t> di </a:t>
            </a:r>
            <a:r>
              <a:rPr lang="en-GB" dirty="0" err="1"/>
              <a:t>concentrazione</a:t>
            </a:r>
            <a:r>
              <a:rPr lang="en-GB" dirty="0"/>
              <a:t> </a:t>
            </a:r>
            <a:r>
              <a:rPr lang="en-GB" dirty="0" err="1" smtClean="0"/>
              <a:t>portuale</a:t>
            </a:r>
            <a:r>
              <a:rPr lang="en-GB" dirty="0" smtClean="0"/>
              <a:t> </a:t>
            </a:r>
            <a:r>
              <a:rPr lang="en-GB" dirty="0" err="1"/>
              <a:t>significa</a:t>
            </a:r>
            <a:r>
              <a:rPr lang="en-GB" dirty="0"/>
              <a:t> </a:t>
            </a:r>
            <a:r>
              <a:rPr lang="en-GB" dirty="0" err="1" smtClean="0"/>
              <a:t>decidere</a:t>
            </a:r>
            <a:r>
              <a:rPr lang="en-GB" dirty="0" smtClean="0"/>
              <a:t> </a:t>
            </a:r>
            <a:r>
              <a:rPr lang="en-GB" dirty="0"/>
              <a:t>di </a:t>
            </a:r>
            <a:r>
              <a:rPr lang="en-GB" dirty="0" err="1"/>
              <a:t>scalare</a:t>
            </a:r>
            <a:r>
              <a:rPr lang="en-GB" dirty="0"/>
              <a:t> solo un </a:t>
            </a:r>
            <a:r>
              <a:rPr lang="en-GB" dirty="0" err="1"/>
              <a:t>porto</a:t>
            </a:r>
            <a:r>
              <a:rPr lang="en-GB" dirty="0"/>
              <a:t>, </a:t>
            </a:r>
            <a:r>
              <a:rPr lang="en-GB" dirty="0" err="1"/>
              <a:t>piuttosto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due (o </a:t>
            </a:r>
            <a:r>
              <a:rPr lang="en-GB" dirty="0" err="1"/>
              <a:t>più</a:t>
            </a:r>
            <a:r>
              <a:rPr lang="en-GB" dirty="0"/>
              <a:t>) per </a:t>
            </a:r>
            <a:r>
              <a:rPr lang="en-GB" dirty="0" err="1"/>
              <a:t>servire</a:t>
            </a:r>
            <a:r>
              <a:rPr lang="en-GB" dirty="0"/>
              <a:t> </a:t>
            </a:r>
            <a:r>
              <a:rPr lang="en-GB" dirty="0" err="1"/>
              <a:t>l’intero</a:t>
            </a:r>
            <a:r>
              <a:rPr lang="en-GB" dirty="0"/>
              <a:t> </a:t>
            </a:r>
            <a:r>
              <a:rPr lang="en-GB" dirty="0" err="1"/>
              <a:t>retroterra</a:t>
            </a:r>
            <a:r>
              <a:rPr lang="en-GB" dirty="0"/>
              <a:t>, </a:t>
            </a:r>
            <a:r>
              <a:rPr lang="en-GB" dirty="0" err="1"/>
              <a:t>spostando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traffico</a:t>
            </a:r>
            <a:r>
              <a:rPr lang="en-GB" dirty="0"/>
              <a:t> “</a:t>
            </a:r>
            <a:r>
              <a:rPr lang="en-GB" dirty="0" err="1"/>
              <a:t>naturale</a:t>
            </a:r>
            <a:r>
              <a:rPr lang="en-GB" dirty="0"/>
              <a:t>” del </a:t>
            </a:r>
            <a:r>
              <a:rPr lang="en-GB" dirty="0" err="1"/>
              <a:t>porto</a:t>
            </a: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 </a:t>
            </a:r>
            <a:r>
              <a:rPr lang="en-GB" dirty="0" err="1"/>
              <a:t>evitato</a:t>
            </a: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 verso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porto</a:t>
            </a:r>
            <a:r>
              <a:rPr lang="en-GB" dirty="0"/>
              <a:t> </a:t>
            </a:r>
            <a:r>
              <a:rPr lang="en-GB" dirty="0" err="1"/>
              <a:t>effettivamente</a:t>
            </a:r>
            <a:r>
              <a:rPr lang="en-GB" dirty="0"/>
              <a:t> </a:t>
            </a:r>
            <a:r>
              <a:rPr lang="en-GB" dirty="0" err="1"/>
              <a:t>toccato</a:t>
            </a:r>
            <a:r>
              <a:rPr lang="en-GB" dirty="0"/>
              <a:t>. </a:t>
            </a:r>
            <a:endParaRPr lang="it-IT" dirty="0"/>
          </a:p>
          <a:p>
            <a:endParaRPr lang="en-GB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32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risparmio da concentrazione e l’ampliamento del retroterra: un esempio di economia del venditore*</a:t>
            </a:r>
            <a:br>
              <a:rPr lang="it-IT" sz="2800" dirty="0" smtClean="0"/>
            </a:br>
            <a:r>
              <a:rPr lang="it-IT" sz="1200" dirty="0" smtClean="0"/>
              <a:t>(* dati tratti da un caso studio adriatico, 2012)</a:t>
            </a:r>
            <a:endParaRPr lang="it-IT" sz="1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196581"/>
              </p:ext>
            </p:extLst>
          </p:nvPr>
        </p:nvGraphicFramePr>
        <p:xfrm>
          <a:off x="457200" y="1544303"/>
          <a:ext cx="2997756" cy="4452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3267"/>
                <a:gridCol w="804489"/>
              </a:tblGrid>
              <a:tr h="296354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Differenziali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costo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b"/>
                </a:tc>
              </a:tr>
              <a:tr h="377361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Carico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totale</a:t>
                      </a:r>
                      <a:r>
                        <a:rPr lang="en-GB" sz="1200" dirty="0">
                          <a:effectLst/>
                        </a:rPr>
                        <a:t> da </a:t>
                      </a:r>
                      <a:r>
                        <a:rPr lang="en-GB" sz="1200" dirty="0" err="1">
                          <a:effectLst/>
                        </a:rPr>
                        <a:t>sbarcare</a:t>
                      </a:r>
                      <a:r>
                        <a:rPr lang="en-GB" sz="1200" dirty="0">
                          <a:effectLst/>
                        </a:rPr>
                        <a:t> (</a:t>
                      </a:r>
                      <a:r>
                        <a:rPr lang="en-GB" sz="1200" dirty="0" err="1">
                          <a:effectLst/>
                        </a:rPr>
                        <a:t>tonnellate</a:t>
                      </a:r>
                      <a:r>
                        <a:rPr lang="en-GB" sz="1200" dirty="0">
                          <a:effectLst/>
                        </a:rPr>
                        <a:t>)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 20.000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472524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Costo portuale a tonnellate evitato riducendo la toccata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€ 1,2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472524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Risparmio totale costi lato nave </a:t>
                      </a:r>
                      <a:endParaRPr lang="it-IT" sz="1200">
                        <a:effectLst/>
                      </a:endParaRPr>
                    </a:p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(costi portuale, altri costi nave)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€ 24.000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720742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Differenziale costi sbarco per tonnellate </a:t>
                      </a:r>
                      <a:endParaRPr lang="it-IT" sz="1200">
                        <a:effectLst/>
                      </a:endParaRPr>
                    </a:p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(risparmio rispetto al porto evitato)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€ 1,5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296354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Risparmio costi sbarco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€ 30.000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472524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Risparmio totale dall'evitare una toccata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€ 54.000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687511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Costo medio differenziale trasporto terrestre (€ a tonnellate) riconoscibile al cliente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€ 6,5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  <a:tr h="549052"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Tonnellate "spostabili" al massimo dal retroterra del porto evitato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  <a:tc>
                  <a:txBody>
                    <a:bodyPr/>
                    <a:lstStyle/>
                    <a:p>
                      <a:pPr indent="127000"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8.308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44450" marR="44450" marT="36195" marB="0" anchor="ctr"/>
                </a:tc>
              </a:tr>
            </a:tbl>
          </a:graphicData>
        </a:graphic>
      </p:graphicFrame>
      <p:pic>
        <p:nvPicPr>
          <p:cNvPr id="5" name="Immagine 4"/>
          <p:cNvPicPr/>
          <p:nvPr/>
        </p:nvPicPr>
        <p:blipFill>
          <a:blip r:embed="rId2"/>
          <a:srcRect l="26978" t="44058" r="33621" b="15362"/>
          <a:stretch>
            <a:fillRect/>
          </a:stretch>
        </p:blipFill>
        <p:spPr bwMode="auto">
          <a:xfrm>
            <a:off x="3635896" y="1916832"/>
            <a:ext cx="505090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31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Nella decisione sulla dimensione della nave si ponderano fattori quali la dimensione della richiesta del compratore base, l’obiettivo di minimizzare i costi finanziari e di stoccaggio della merce, nonché i rischi, fisici ed economici – es. di invenduto - della permanenza della merce nei magazzini. </a:t>
            </a:r>
          </a:p>
          <a:p>
            <a:r>
              <a:rPr lang="it-IT" dirty="0"/>
              <a:t>Vi sono dunque, da un lato, stimoli a ridurre la dimensione della partita da trasportare (e quindi della nave da utilizzare) che si contrappongono però alle spinte diretta a ridurre il costo medio a tonnellata del trasporto marittimo, obiettivo ottenibile con navi e partite di maggiori dimensioni. </a:t>
            </a:r>
          </a:p>
          <a:p>
            <a:r>
              <a:rPr lang="it-IT" dirty="0"/>
              <a:t>Nelle fasi con noli marittimi alti, tenderà a prevalere la sensibilità verso i costi nave, e quindi la scelta per navi più grandi o per la riduzione dei giorni di viaggio; con noli più bassi invece si porrà maggiore attenzione agli altri parametri. </a:t>
            </a:r>
            <a:endParaRPr lang="it-IT" dirty="0" smtClean="0"/>
          </a:p>
          <a:p>
            <a:r>
              <a:rPr lang="it-IT" dirty="0" smtClean="0"/>
              <a:t>NB: In periodi di noli elevati il tema «fondali» assume maggior peso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46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la </a:t>
            </a:r>
            <a:r>
              <a:rPr lang="en-GB" dirty="0" err="1"/>
              <a:t>tradizionale</a:t>
            </a:r>
            <a:r>
              <a:rPr lang="en-GB" dirty="0"/>
              <a:t> “</a:t>
            </a:r>
            <a:r>
              <a:rPr lang="en-GB" dirty="0" err="1"/>
              <a:t>posizione</a:t>
            </a:r>
            <a:r>
              <a:rPr lang="en-GB" dirty="0"/>
              <a:t> di </a:t>
            </a:r>
            <a:r>
              <a:rPr lang="en-GB" dirty="0" err="1"/>
              <a:t>forza</a:t>
            </a:r>
            <a:r>
              <a:rPr lang="en-GB" dirty="0"/>
              <a:t>” di un </a:t>
            </a:r>
            <a:r>
              <a:rPr lang="en-GB" dirty="0" err="1"/>
              <a:t>porto</a:t>
            </a:r>
            <a:r>
              <a:rPr lang="en-GB" dirty="0"/>
              <a:t> </a:t>
            </a:r>
            <a:r>
              <a:rPr lang="en-GB" dirty="0" err="1"/>
              <a:t>legata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</a:t>
            </a:r>
            <a:r>
              <a:rPr lang="en-GB" dirty="0" err="1"/>
              <a:t>clientela</a:t>
            </a:r>
            <a:r>
              <a:rPr lang="en-GB" dirty="0"/>
              <a:t> del </a:t>
            </a:r>
            <a:r>
              <a:rPr lang="en-GB" dirty="0" err="1"/>
              <a:t>retroterra</a:t>
            </a:r>
            <a:r>
              <a:rPr lang="en-GB" dirty="0"/>
              <a:t> – e </a:t>
            </a:r>
            <a:r>
              <a:rPr lang="en-GB" dirty="0" err="1"/>
              <a:t>quindi</a:t>
            </a:r>
            <a:r>
              <a:rPr lang="en-GB" dirty="0"/>
              <a:t> la </a:t>
            </a:r>
            <a:r>
              <a:rPr lang="en-GB" dirty="0" err="1"/>
              <a:t>possibilità</a:t>
            </a:r>
            <a:r>
              <a:rPr lang="en-GB" dirty="0"/>
              <a:t> </a:t>
            </a:r>
            <a:r>
              <a:rPr lang="en-GB" dirty="0" err="1"/>
              <a:t>imporre</a:t>
            </a:r>
            <a:r>
              <a:rPr lang="en-GB" dirty="0"/>
              <a:t> </a:t>
            </a:r>
            <a:r>
              <a:rPr lang="en-GB" dirty="0" err="1"/>
              <a:t>qualche</a:t>
            </a:r>
            <a:r>
              <a:rPr lang="en-GB" dirty="0"/>
              <a:t> “</a:t>
            </a:r>
            <a:r>
              <a:rPr lang="en-GB" dirty="0" err="1"/>
              <a:t>rendita</a:t>
            </a:r>
            <a:r>
              <a:rPr lang="en-GB" dirty="0"/>
              <a:t>” di </a:t>
            </a:r>
            <a:r>
              <a:rPr lang="en-GB" dirty="0" err="1"/>
              <a:t>posizione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clienti</a:t>
            </a:r>
            <a:r>
              <a:rPr lang="en-GB" dirty="0"/>
              <a:t> - </a:t>
            </a:r>
            <a:r>
              <a:rPr lang="en-GB" dirty="0" err="1"/>
              <a:t>rischia</a:t>
            </a:r>
            <a:r>
              <a:rPr lang="en-GB" dirty="0"/>
              <a:t> di </a:t>
            </a:r>
            <a:r>
              <a:rPr lang="en-GB" dirty="0" err="1"/>
              <a:t>indebolirsi</a:t>
            </a:r>
            <a:r>
              <a:rPr lang="en-GB" dirty="0"/>
              <a:t> </a:t>
            </a:r>
            <a:r>
              <a:rPr lang="en-GB" dirty="0" err="1"/>
              <a:t>notevolmente</a:t>
            </a:r>
            <a:r>
              <a:rPr lang="en-GB" dirty="0"/>
              <a:t> </a:t>
            </a:r>
            <a:r>
              <a:rPr lang="en-GB" dirty="0" err="1"/>
              <a:t>qualora</a:t>
            </a:r>
            <a:r>
              <a:rPr lang="en-GB" dirty="0"/>
              <a:t> le </a:t>
            </a:r>
            <a:r>
              <a:rPr lang="en-GB" dirty="0" err="1"/>
              <a:t>compagnie</a:t>
            </a:r>
            <a:r>
              <a:rPr lang="en-GB" dirty="0"/>
              <a:t> </a:t>
            </a:r>
            <a:r>
              <a:rPr lang="en-GB" dirty="0" err="1"/>
              <a:t>decidano</a:t>
            </a:r>
            <a:r>
              <a:rPr lang="en-GB" dirty="0"/>
              <a:t> di </a:t>
            </a:r>
            <a:r>
              <a:rPr lang="en-GB" dirty="0" err="1"/>
              <a:t>praticare</a:t>
            </a:r>
            <a:r>
              <a:rPr lang="en-GB" dirty="0"/>
              <a:t> </a:t>
            </a:r>
            <a:r>
              <a:rPr lang="en-GB" dirty="0" err="1"/>
              <a:t>scelte</a:t>
            </a:r>
            <a:r>
              <a:rPr lang="en-GB" dirty="0"/>
              <a:t> di </a:t>
            </a:r>
            <a:r>
              <a:rPr lang="en-GB" dirty="0" err="1"/>
              <a:t>concentrazione</a:t>
            </a:r>
            <a:r>
              <a:rPr lang="en-GB" dirty="0"/>
              <a:t> </a:t>
            </a:r>
            <a:r>
              <a:rPr lang="en-GB" dirty="0" err="1"/>
              <a:t>portuale</a:t>
            </a:r>
            <a:r>
              <a:rPr lang="en-GB" dirty="0"/>
              <a:t>, </a:t>
            </a:r>
            <a:r>
              <a:rPr lang="en-GB" dirty="0" err="1"/>
              <a:t>evitando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toccata 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risparmi</a:t>
            </a:r>
            <a:r>
              <a:rPr lang="en-GB" dirty="0"/>
              <a:t> </a:t>
            </a:r>
            <a:r>
              <a:rPr lang="en-GB" dirty="0" err="1"/>
              <a:t>ottenuti</a:t>
            </a:r>
            <a:r>
              <a:rPr lang="en-GB" dirty="0"/>
              <a:t> </a:t>
            </a:r>
            <a:r>
              <a:rPr lang="en-GB" dirty="0" err="1"/>
              <a:t>siano</a:t>
            </a:r>
            <a:r>
              <a:rPr lang="en-GB" dirty="0"/>
              <a:t> </a:t>
            </a:r>
            <a:r>
              <a:rPr lang="en-GB" dirty="0" err="1"/>
              <a:t>notevoli</a:t>
            </a:r>
            <a:r>
              <a:rPr lang="en-GB" dirty="0"/>
              <a:t> (</a:t>
            </a:r>
            <a:r>
              <a:rPr lang="en-GB" u="sng" dirty="0"/>
              <a:t>ad </a:t>
            </a:r>
            <a:r>
              <a:rPr lang="en-GB" u="sng" dirty="0" err="1"/>
              <a:t>esempio</a:t>
            </a:r>
            <a:r>
              <a:rPr lang="en-GB" u="sng" dirty="0"/>
              <a:t> </a:t>
            </a:r>
            <a:r>
              <a:rPr lang="en-GB" u="sng" dirty="0" smtClean="0"/>
              <a:t>per:</a:t>
            </a:r>
          </a:p>
          <a:p>
            <a:r>
              <a:rPr lang="en-GB" u="sng" dirty="0" smtClean="0"/>
              <a:t> </a:t>
            </a:r>
            <a:r>
              <a:rPr lang="en-GB" u="sng" dirty="0" err="1"/>
              <a:t>il</a:t>
            </a:r>
            <a:r>
              <a:rPr lang="en-GB" u="sng" dirty="0"/>
              <a:t> </a:t>
            </a:r>
            <a:r>
              <a:rPr lang="en-GB" u="sng" dirty="0" err="1"/>
              <a:t>livello</a:t>
            </a:r>
            <a:r>
              <a:rPr lang="en-GB" u="sng" dirty="0"/>
              <a:t> </a:t>
            </a:r>
            <a:r>
              <a:rPr lang="en-GB" u="sng" dirty="0" err="1"/>
              <a:t>elevato</a:t>
            </a:r>
            <a:r>
              <a:rPr lang="en-GB" u="sng" dirty="0"/>
              <a:t> </a:t>
            </a:r>
            <a:r>
              <a:rPr lang="en-GB" u="sng" dirty="0" err="1"/>
              <a:t>dei</a:t>
            </a:r>
            <a:r>
              <a:rPr lang="en-GB" u="sng" dirty="0"/>
              <a:t> </a:t>
            </a:r>
            <a:r>
              <a:rPr lang="en-GB" u="sng" dirty="0" err="1"/>
              <a:t>noli</a:t>
            </a:r>
            <a:r>
              <a:rPr lang="en-GB" u="sng" dirty="0"/>
              <a:t> in quell </a:t>
            </a:r>
            <a:r>
              <a:rPr lang="en-GB" u="sng" dirty="0" err="1"/>
              <a:t>momento</a:t>
            </a:r>
            <a:r>
              <a:rPr lang="en-GB" u="sng" dirty="0"/>
              <a:t> </a:t>
            </a:r>
            <a:r>
              <a:rPr lang="en-GB" u="sng" dirty="0" smtClean="0"/>
              <a:t>e/o </a:t>
            </a:r>
          </a:p>
          <a:p>
            <a:r>
              <a:rPr lang="en-GB" u="sng" dirty="0" err="1" smtClean="0"/>
              <a:t>i</a:t>
            </a:r>
            <a:r>
              <a:rPr lang="en-GB" u="sng" dirty="0" smtClean="0"/>
              <a:t> </a:t>
            </a:r>
            <a:r>
              <a:rPr lang="en-GB" u="sng" dirty="0" err="1"/>
              <a:t>differenziali</a:t>
            </a:r>
            <a:r>
              <a:rPr lang="en-GB" u="sng" dirty="0"/>
              <a:t> </a:t>
            </a:r>
            <a:r>
              <a:rPr lang="en-GB" u="sng" dirty="0" err="1"/>
              <a:t>nei</a:t>
            </a:r>
            <a:r>
              <a:rPr lang="en-GB" u="sng" dirty="0"/>
              <a:t> </a:t>
            </a:r>
            <a:r>
              <a:rPr lang="en-GB" u="sng" dirty="0" err="1"/>
              <a:t>costi</a:t>
            </a:r>
            <a:r>
              <a:rPr lang="en-GB" u="sng" dirty="0"/>
              <a:t> di </a:t>
            </a:r>
            <a:r>
              <a:rPr lang="en-GB" u="sng" dirty="0" err="1" smtClean="0"/>
              <a:t>sbarco</a:t>
            </a:r>
            <a:r>
              <a:rPr lang="en-GB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73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1138</Words>
  <Application>Microsoft Office PowerPoint</Application>
  <PresentationFormat>Presentazione su schermo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Batang</vt:lpstr>
      <vt:lpstr>Arial</vt:lpstr>
      <vt:lpstr>Calibri</vt:lpstr>
      <vt:lpstr>Times New Roman</vt:lpstr>
      <vt:lpstr>Tema di Office</vt:lpstr>
      <vt:lpstr>Vittorio Torbianelli  Università degli Studi di Trieste DEAMS vittoriot@econ.units.it</vt:lpstr>
      <vt:lpstr>Premessa e obiettivi</vt:lpstr>
      <vt:lpstr>Presentazione standard di PowerPoint</vt:lpstr>
      <vt:lpstr>Presentazione standard di PowerPoint</vt:lpstr>
      <vt:lpstr>Presentazione standard di PowerPoint</vt:lpstr>
      <vt:lpstr>La politica della concentrazione: Il ruolo dei costi nave nella scelta della concentrazione portuale e modalità di “spostamento”del retroterra </vt:lpstr>
      <vt:lpstr>Il risparmio da concentrazione e l’ampliamento del retroterra: un esempio di economia del venditore* (* dati tratti da un caso studio adriatico, 2012)</vt:lpstr>
      <vt:lpstr>Presentazione standard di PowerPoint</vt:lpstr>
      <vt:lpstr>Presentazione standard di PowerPoint</vt:lpstr>
      <vt:lpstr>Possibili influenze degli intermediari</vt:lpstr>
      <vt:lpstr>Focus sui costi (impliciti ed espliciti) dei servizi portuali </vt:lpstr>
      <vt:lpstr>I servizi del retroterra</vt:lpstr>
      <vt:lpstr>Conclusioni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Vittorio Torbianelli  Università degli Studi di Trieste DEAMS vittoriot@econ.units.it</dc:title>
  <cp:lastModifiedBy>Deams</cp:lastModifiedBy>
  <cp:revision>16</cp:revision>
  <dcterms:modified xsi:type="dcterms:W3CDTF">2013-09-20T13:57:00Z</dcterms:modified>
</cp:coreProperties>
</file>