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56" r:id="rId2"/>
  </p:sldMasterIdLst>
  <p:notesMasterIdLst>
    <p:notesMasterId r:id="rId19"/>
  </p:notesMasterIdLst>
  <p:sldIdLst>
    <p:sldId id="257" r:id="rId3"/>
    <p:sldId id="259" r:id="rId4"/>
    <p:sldId id="260" r:id="rId5"/>
    <p:sldId id="261" r:id="rId6"/>
    <p:sldId id="262" r:id="rId7"/>
    <p:sldId id="263" r:id="rId8"/>
    <p:sldId id="264" r:id="rId9"/>
    <p:sldId id="265" r:id="rId10"/>
    <p:sldId id="274" r:id="rId11"/>
    <p:sldId id="267" r:id="rId12"/>
    <p:sldId id="268" r:id="rId13"/>
    <p:sldId id="269" r:id="rId14"/>
    <p:sldId id="270" r:id="rId15"/>
    <p:sldId id="271" r:id="rId16"/>
    <p:sldId id="272" r:id="rId17"/>
    <p:sldId id="273" r:id="rId18"/>
  </p:sldIdLst>
  <p:sldSz cx="9144000" cy="6858000" type="screen4x3"/>
  <p:notesSz cx="6761163" cy="9942513"/>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7174"/>
    <a:srgbClr val="143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82837" autoAdjust="0"/>
  </p:normalViewPr>
  <p:slideViewPr>
    <p:cSldViewPr>
      <p:cViewPr>
        <p:scale>
          <a:sx n="95" d="100"/>
          <a:sy n="95" d="100"/>
        </p:scale>
        <p:origin x="-768"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5EA27A9E-BEED-4EF1-BAB1-C1E984050F89}" type="datetimeFigureOut">
              <a:rPr lang="hr-HR" smtClean="0"/>
              <a:t>25.9.2013.</a:t>
            </a:fld>
            <a:endParaRPr lang="hr-HR"/>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41CC9581-EBB4-46C0-8F05-EC17650534B7}" type="slidenum">
              <a:rPr lang="hr-HR" smtClean="0"/>
              <a:t>‹#›</a:t>
            </a:fld>
            <a:endParaRPr lang="hr-HR"/>
          </a:p>
        </p:txBody>
      </p:sp>
    </p:spTree>
    <p:extLst>
      <p:ext uri="{BB962C8B-B14F-4D97-AF65-F5344CB8AC3E}">
        <p14:creationId xmlns:p14="http://schemas.microsoft.com/office/powerpoint/2010/main" val="534206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1</a:t>
            </a:fld>
            <a:endParaRPr lang="hr-HR"/>
          </a:p>
        </p:txBody>
      </p:sp>
    </p:spTree>
    <p:extLst>
      <p:ext uri="{BB962C8B-B14F-4D97-AF65-F5344CB8AC3E}">
        <p14:creationId xmlns:p14="http://schemas.microsoft.com/office/powerpoint/2010/main" val="39414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10</a:t>
            </a:fld>
            <a:endParaRPr lang="hr-HR"/>
          </a:p>
        </p:txBody>
      </p:sp>
    </p:spTree>
    <p:extLst>
      <p:ext uri="{BB962C8B-B14F-4D97-AF65-F5344CB8AC3E}">
        <p14:creationId xmlns:p14="http://schemas.microsoft.com/office/powerpoint/2010/main" val="2289021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11</a:t>
            </a:fld>
            <a:endParaRPr lang="hr-HR"/>
          </a:p>
        </p:txBody>
      </p:sp>
    </p:spTree>
    <p:extLst>
      <p:ext uri="{BB962C8B-B14F-4D97-AF65-F5344CB8AC3E}">
        <p14:creationId xmlns:p14="http://schemas.microsoft.com/office/powerpoint/2010/main" val="516136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dirty="0" smtClean="0"/>
              <a:t> </a:t>
            </a:r>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12</a:t>
            </a:fld>
            <a:endParaRPr lang="hr-HR"/>
          </a:p>
        </p:txBody>
      </p:sp>
    </p:spTree>
    <p:extLst>
      <p:ext uri="{BB962C8B-B14F-4D97-AF65-F5344CB8AC3E}">
        <p14:creationId xmlns:p14="http://schemas.microsoft.com/office/powerpoint/2010/main" val="2545221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13</a:t>
            </a:fld>
            <a:endParaRPr lang="hr-HR"/>
          </a:p>
        </p:txBody>
      </p:sp>
    </p:spTree>
    <p:extLst>
      <p:ext uri="{BB962C8B-B14F-4D97-AF65-F5344CB8AC3E}">
        <p14:creationId xmlns:p14="http://schemas.microsoft.com/office/powerpoint/2010/main" val="3828674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14</a:t>
            </a:fld>
            <a:endParaRPr lang="hr-HR"/>
          </a:p>
        </p:txBody>
      </p:sp>
    </p:spTree>
    <p:extLst>
      <p:ext uri="{BB962C8B-B14F-4D97-AF65-F5344CB8AC3E}">
        <p14:creationId xmlns:p14="http://schemas.microsoft.com/office/powerpoint/2010/main" val="2736369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15</a:t>
            </a:fld>
            <a:endParaRPr lang="hr-HR"/>
          </a:p>
        </p:txBody>
      </p:sp>
    </p:spTree>
    <p:extLst>
      <p:ext uri="{BB962C8B-B14F-4D97-AF65-F5344CB8AC3E}">
        <p14:creationId xmlns:p14="http://schemas.microsoft.com/office/powerpoint/2010/main" val="1645446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16</a:t>
            </a:fld>
            <a:endParaRPr lang="hr-HR"/>
          </a:p>
        </p:txBody>
      </p:sp>
    </p:spTree>
    <p:extLst>
      <p:ext uri="{BB962C8B-B14F-4D97-AF65-F5344CB8AC3E}">
        <p14:creationId xmlns:p14="http://schemas.microsoft.com/office/powerpoint/2010/main" val="3992530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2</a:t>
            </a:fld>
            <a:endParaRPr lang="hr-HR"/>
          </a:p>
        </p:txBody>
      </p:sp>
    </p:spTree>
    <p:extLst>
      <p:ext uri="{BB962C8B-B14F-4D97-AF65-F5344CB8AC3E}">
        <p14:creationId xmlns:p14="http://schemas.microsoft.com/office/powerpoint/2010/main" val="379356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3</a:t>
            </a:fld>
            <a:endParaRPr lang="hr-HR"/>
          </a:p>
        </p:txBody>
      </p:sp>
    </p:spTree>
    <p:extLst>
      <p:ext uri="{BB962C8B-B14F-4D97-AF65-F5344CB8AC3E}">
        <p14:creationId xmlns:p14="http://schemas.microsoft.com/office/powerpoint/2010/main" val="122034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4</a:t>
            </a:fld>
            <a:endParaRPr lang="hr-HR"/>
          </a:p>
        </p:txBody>
      </p:sp>
    </p:spTree>
    <p:extLst>
      <p:ext uri="{BB962C8B-B14F-4D97-AF65-F5344CB8AC3E}">
        <p14:creationId xmlns:p14="http://schemas.microsoft.com/office/powerpoint/2010/main" val="1863012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5</a:t>
            </a:fld>
            <a:endParaRPr lang="hr-HR"/>
          </a:p>
        </p:txBody>
      </p:sp>
    </p:spTree>
    <p:extLst>
      <p:ext uri="{BB962C8B-B14F-4D97-AF65-F5344CB8AC3E}">
        <p14:creationId xmlns:p14="http://schemas.microsoft.com/office/powerpoint/2010/main" val="315088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41CC9581-EBB4-46C0-8F05-EC17650534B7}" type="slidenum">
              <a:rPr lang="hr-HR" smtClean="0"/>
              <a:t>6</a:t>
            </a:fld>
            <a:endParaRPr lang="hr-HR"/>
          </a:p>
        </p:txBody>
      </p:sp>
    </p:spTree>
    <p:extLst>
      <p:ext uri="{BB962C8B-B14F-4D97-AF65-F5344CB8AC3E}">
        <p14:creationId xmlns:p14="http://schemas.microsoft.com/office/powerpoint/2010/main" val="1820359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7</a:t>
            </a:fld>
            <a:endParaRPr lang="hr-HR"/>
          </a:p>
        </p:txBody>
      </p:sp>
    </p:spTree>
    <p:extLst>
      <p:ext uri="{BB962C8B-B14F-4D97-AF65-F5344CB8AC3E}">
        <p14:creationId xmlns:p14="http://schemas.microsoft.com/office/powerpoint/2010/main" val="3281065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8</a:t>
            </a:fld>
            <a:endParaRPr lang="hr-HR"/>
          </a:p>
        </p:txBody>
      </p:sp>
    </p:spTree>
    <p:extLst>
      <p:ext uri="{BB962C8B-B14F-4D97-AF65-F5344CB8AC3E}">
        <p14:creationId xmlns:p14="http://schemas.microsoft.com/office/powerpoint/2010/main" val="148703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hr-HR" dirty="0"/>
          </a:p>
        </p:txBody>
      </p:sp>
      <p:sp>
        <p:nvSpPr>
          <p:cNvPr id="4" name="Slide Number Placeholder 3"/>
          <p:cNvSpPr>
            <a:spLocks noGrp="1"/>
          </p:cNvSpPr>
          <p:nvPr>
            <p:ph type="sldNum" sz="quarter" idx="10"/>
          </p:nvPr>
        </p:nvSpPr>
        <p:spPr/>
        <p:txBody>
          <a:bodyPr/>
          <a:lstStyle/>
          <a:p>
            <a:fld id="{41CC9581-EBB4-46C0-8F05-EC17650534B7}" type="slidenum">
              <a:rPr lang="hr-HR" smtClean="0"/>
              <a:t>9</a:t>
            </a:fld>
            <a:endParaRPr lang="hr-HR"/>
          </a:p>
        </p:txBody>
      </p:sp>
    </p:spTree>
    <p:extLst>
      <p:ext uri="{BB962C8B-B14F-4D97-AF65-F5344CB8AC3E}">
        <p14:creationId xmlns:p14="http://schemas.microsoft.com/office/powerpoint/2010/main" val="951197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0AA7E0B-7C5E-442A-8F1C-C0354937E873}" type="datetimeFigureOut">
              <a:rPr lang="hr-HR" smtClean="0"/>
              <a:pPr/>
              <a:t>25.9.2013.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0AA7E0B-7C5E-442A-8F1C-C0354937E873}" type="datetimeFigureOut">
              <a:rPr lang="hr-HR" smtClean="0"/>
              <a:pPr/>
              <a:t>25.9.2013.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hr-H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hr-H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hr-H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hr-H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hr-H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hr-H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hr-H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hr-H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0AA7E0B-7C5E-442A-8F1C-C0354937E873}" type="datetimeFigureOut">
              <a:rPr lang="hr-HR" smtClean="0"/>
              <a:pPr/>
              <a:t>25.9.2013.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hr-H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hr-H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BE2EF9C-81BA-4601-85C5-A0EB796E3DE5}" type="datetimeFigureOut">
              <a:rPr lang="hr-HR" smtClean="0"/>
              <a:pPr/>
              <a:t>25.9.2013.</a:t>
            </a:fld>
            <a:endParaRPr lang="hr-H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hr-H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B2143B-B609-4CC7-93C4-C4557751434B}"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AA7E0B-7C5E-442A-8F1C-C0354937E873}" type="datetimeFigureOut">
              <a:rPr lang="hr-HR" smtClean="0"/>
              <a:pPr/>
              <a:t>25.9.2013.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C0AA7E0B-7C5E-442A-8F1C-C0354937E873}" type="datetimeFigureOut">
              <a:rPr lang="hr-HR" smtClean="0"/>
              <a:pPr/>
              <a:t>25.9.2013.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C0AA7E0B-7C5E-442A-8F1C-C0354937E873}" type="datetimeFigureOut">
              <a:rPr lang="hr-HR" smtClean="0"/>
              <a:pPr/>
              <a:t>25.9.2013.</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C0AA7E0B-7C5E-442A-8F1C-C0354937E873}" type="datetimeFigureOut">
              <a:rPr lang="hr-HR" smtClean="0"/>
              <a:pPr/>
              <a:t>25.9.2013.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A7E0B-7C5E-442A-8F1C-C0354937E873}" type="datetimeFigureOut">
              <a:rPr lang="hr-HR" smtClean="0"/>
              <a:pPr/>
              <a:t>25.9.2013.</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AA7E0B-7C5E-442A-8F1C-C0354937E873}" type="datetimeFigureOut">
              <a:rPr lang="hr-HR" smtClean="0"/>
              <a:pPr/>
              <a:t>25.9.2013.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AA7E0B-7C5E-442A-8F1C-C0354937E873}" type="datetimeFigureOut">
              <a:rPr lang="hr-HR" smtClean="0"/>
              <a:pPr/>
              <a:t>25.9.2013.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76A7136-004D-48BE-920C-ABD179330C6D}" type="slidenum">
              <a:rPr lang="hr-HR" smtClean="0"/>
              <a:pPr/>
              <a:t>‹#›</a:t>
            </a:fld>
            <a:endParaRPr lang="hr-H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AA7E0B-7C5E-442A-8F1C-C0354937E873}" type="datetimeFigureOut">
              <a:rPr lang="hr-HR" smtClean="0"/>
              <a:pPr/>
              <a:t>25.9.2013.</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A7136-004D-48BE-920C-ABD179330C6D}" type="slidenum">
              <a:rPr lang="hr-HR" smtClean="0"/>
              <a:pPr/>
              <a:t>‹#›</a:t>
            </a:fld>
            <a:endParaRPr lang="hr-HR" dirty="0"/>
          </a:p>
        </p:txBody>
      </p:sp>
      <p:grpSp>
        <p:nvGrpSpPr>
          <p:cNvPr id="7" name="Group 6"/>
          <p:cNvGrpSpPr/>
          <p:nvPr userDrawn="1"/>
        </p:nvGrpSpPr>
        <p:grpSpPr>
          <a:xfrm>
            <a:off x="0" y="0"/>
            <a:ext cx="9144000" cy="3501008"/>
            <a:chOff x="0" y="0"/>
            <a:chExt cx="9144000" cy="3501008"/>
          </a:xfrm>
        </p:grpSpPr>
        <p:sp>
          <p:nvSpPr>
            <p:cNvPr id="8" name="Rectangle 7"/>
            <p:cNvSpPr/>
            <p:nvPr/>
          </p:nvSpPr>
          <p:spPr>
            <a:xfrm flipH="1">
              <a:off x="0" y="0"/>
              <a:ext cx="9144000" cy="3501008"/>
            </a:xfrm>
            <a:prstGeom prst="rect">
              <a:avLst/>
            </a:prstGeom>
            <a:gradFill flip="none" rotWithShape="1">
              <a:gsLst>
                <a:gs pos="18000">
                  <a:srgbClr val="143D8D"/>
                </a:gs>
                <a:gs pos="49000">
                  <a:srgbClr val="143D8D">
                    <a:alpha val="22000"/>
                  </a:srgbClr>
                </a:gs>
                <a:gs pos="75000">
                  <a:schemeClr val="bg1"/>
                </a:gs>
                <a:gs pos="99000">
                  <a:srgbClr val="717174">
                    <a:alpha val="40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Parallelogram 8"/>
            <p:cNvSpPr/>
            <p:nvPr/>
          </p:nvSpPr>
          <p:spPr>
            <a:xfrm>
              <a:off x="5543600" y="0"/>
              <a:ext cx="3600400" cy="3501008"/>
            </a:xfrm>
            <a:prstGeom prst="parallelogram">
              <a:avLst>
                <a:gd name="adj" fmla="val 56783"/>
              </a:avLst>
            </a:prstGeom>
            <a:gradFill flip="none" rotWithShape="1">
              <a:gsLst>
                <a:gs pos="0">
                  <a:srgbClr val="717174">
                    <a:alpha val="28000"/>
                  </a:srgbClr>
                </a:gs>
                <a:gs pos="81000">
                  <a:schemeClr val="bg1">
                    <a:alpha val="36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0" name="Parallelogram 9"/>
            <p:cNvSpPr/>
            <p:nvPr/>
          </p:nvSpPr>
          <p:spPr>
            <a:xfrm>
              <a:off x="3707904" y="0"/>
              <a:ext cx="3600400" cy="3501008"/>
            </a:xfrm>
            <a:prstGeom prst="parallelogram">
              <a:avLst>
                <a:gd name="adj" fmla="val 56783"/>
              </a:avLst>
            </a:prstGeom>
            <a:gradFill flip="none" rotWithShape="1">
              <a:gsLst>
                <a:gs pos="0">
                  <a:srgbClr val="717174">
                    <a:alpha val="28000"/>
                  </a:srgbClr>
                </a:gs>
                <a:gs pos="81000">
                  <a:schemeClr val="bg1">
                    <a:alpha val="36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Parallelogram 10"/>
            <p:cNvSpPr/>
            <p:nvPr/>
          </p:nvSpPr>
          <p:spPr>
            <a:xfrm>
              <a:off x="1763688" y="0"/>
              <a:ext cx="3600400" cy="3501008"/>
            </a:xfrm>
            <a:prstGeom prst="parallelogram">
              <a:avLst>
                <a:gd name="adj" fmla="val 56783"/>
              </a:avLst>
            </a:prstGeom>
            <a:gradFill flip="none" rotWithShape="1">
              <a:gsLst>
                <a:gs pos="0">
                  <a:srgbClr val="717174">
                    <a:alpha val="28000"/>
                  </a:srgbClr>
                </a:gs>
                <a:gs pos="81000">
                  <a:schemeClr val="bg1">
                    <a:alpha val="36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2" name="TextBox 11"/>
            <p:cNvSpPr txBox="1"/>
            <p:nvPr/>
          </p:nvSpPr>
          <p:spPr>
            <a:xfrm>
              <a:off x="1763688" y="836712"/>
              <a:ext cx="7308304" cy="2123658"/>
            </a:xfrm>
            <a:prstGeom prst="rect">
              <a:avLst/>
            </a:prstGeom>
            <a:noFill/>
            <a:ln>
              <a:noFill/>
            </a:ln>
          </p:spPr>
          <p:txBody>
            <a:bodyPr wrap="square" rtlCol="0">
              <a:spAutoFit/>
            </a:bodyPr>
            <a:lstStyle/>
            <a:p>
              <a:pPr algn="l"/>
              <a:r>
                <a:rPr lang="en-US" sz="4400" dirty="0" smtClean="0">
                  <a:ln>
                    <a:solidFill>
                      <a:schemeClr val="bg1"/>
                    </a:solidFill>
                  </a:ln>
                  <a:solidFill>
                    <a:srgbClr val="717174"/>
                  </a:solidFill>
                  <a:effectLst>
                    <a:outerShdw blurRad="38100" dist="38100" dir="2700000" algn="tl">
                      <a:srgbClr val="000000">
                        <a:alpha val="43137"/>
                      </a:srgbClr>
                    </a:outerShdw>
                  </a:effectLst>
                  <a:latin typeface="UniZgMedium" pitchFamily="50" charset="-18"/>
                </a:rPr>
                <a:t>University of Zagreb</a:t>
              </a:r>
            </a:p>
            <a:p>
              <a:pPr algn="l"/>
              <a:r>
                <a:rPr lang="en-US" sz="4400" noProof="0" dirty="0" smtClean="0">
                  <a:ln>
                    <a:solidFill>
                      <a:schemeClr val="bg1"/>
                    </a:solidFill>
                  </a:ln>
                  <a:solidFill>
                    <a:srgbClr val="717174"/>
                  </a:solidFill>
                  <a:effectLst>
                    <a:outerShdw blurRad="38100" dist="38100" dir="2700000" algn="tl">
                      <a:srgbClr val="000000">
                        <a:alpha val="43137"/>
                      </a:srgbClr>
                    </a:outerShdw>
                  </a:effectLst>
                  <a:latin typeface="UniZgMedium" pitchFamily="50" charset="-18"/>
                </a:rPr>
                <a:t>Faculty</a:t>
              </a:r>
              <a:r>
                <a:rPr lang="en-US" sz="4400" dirty="0" smtClean="0">
                  <a:ln>
                    <a:solidFill>
                      <a:schemeClr val="bg1"/>
                    </a:solidFill>
                  </a:ln>
                  <a:solidFill>
                    <a:srgbClr val="717174"/>
                  </a:solidFill>
                  <a:effectLst>
                    <a:outerShdw blurRad="38100" dist="38100" dir="2700000" algn="tl">
                      <a:srgbClr val="000000">
                        <a:alpha val="43137"/>
                      </a:srgbClr>
                    </a:outerShdw>
                  </a:effectLst>
                  <a:latin typeface="UniZgMedium" pitchFamily="50" charset="-18"/>
                </a:rPr>
                <a:t> of Transport</a:t>
              </a:r>
            </a:p>
            <a:p>
              <a:pPr algn="l"/>
              <a:r>
                <a:rPr lang="en-US" sz="4400" dirty="0" smtClean="0">
                  <a:ln>
                    <a:solidFill>
                      <a:schemeClr val="bg1"/>
                    </a:solidFill>
                  </a:ln>
                  <a:solidFill>
                    <a:srgbClr val="717174"/>
                  </a:solidFill>
                  <a:effectLst>
                    <a:outerShdw blurRad="38100" dist="38100" dir="2700000" algn="tl">
                      <a:srgbClr val="000000">
                        <a:alpha val="43137"/>
                      </a:srgbClr>
                    </a:outerShdw>
                  </a:effectLst>
                  <a:latin typeface="UniZgMedium" pitchFamily="50" charset="-18"/>
                </a:rPr>
                <a:t>and Traffic Sciences</a:t>
              </a:r>
              <a:endParaRPr lang="en-US" sz="4400" dirty="0">
                <a:ln>
                  <a:solidFill>
                    <a:schemeClr val="bg1"/>
                  </a:solidFill>
                </a:ln>
                <a:solidFill>
                  <a:srgbClr val="717174"/>
                </a:solidFill>
                <a:effectLst>
                  <a:outerShdw blurRad="38100" dist="38100" dir="2700000" algn="tl">
                    <a:srgbClr val="000000">
                      <a:alpha val="43137"/>
                    </a:srgbClr>
                  </a:outerShdw>
                </a:effectLst>
                <a:latin typeface="UniZgMedium" pitchFamily="50" charset="-18"/>
              </a:endParaRPr>
            </a:p>
          </p:txBody>
        </p:sp>
        <p:pic>
          <p:nvPicPr>
            <p:cNvPr id="13" name="Picture 12" descr="fpz.png"/>
            <p:cNvPicPr>
              <a:picLocks noChangeAspect="1"/>
            </p:cNvPicPr>
            <p:nvPr/>
          </p:nvPicPr>
          <p:blipFill>
            <a:blip r:embed="rId13" cstate="print"/>
            <a:stretch>
              <a:fillRect/>
            </a:stretch>
          </p:blipFill>
          <p:spPr>
            <a:xfrm>
              <a:off x="246755" y="1700808"/>
              <a:ext cx="1332581" cy="1436479"/>
            </a:xfrm>
            <a:prstGeom prst="rect">
              <a:avLst/>
            </a:prstGeom>
            <a:effectLst>
              <a:outerShdw blurRad="38100" dist="38100" dir="5400000" algn="ctr" rotWithShape="0">
                <a:srgbClr val="717174"/>
              </a:outerShdw>
            </a:effectLst>
          </p:spPr>
        </p:pic>
        <p:pic>
          <p:nvPicPr>
            <p:cNvPr id="14" name="Picture 13" descr="sveuciliste.png"/>
            <p:cNvPicPr>
              <a:picLocks noChangeAspect="1"/>
            </p:cNvPicPr>
            <p:nvPr/>
          </p:nvPicPr>
          <p:blipFill>
            <a:blip r:embed="rId14" cstate="print"/>
            <a:stretch>
              <a:fillRect/>
            </a:stretch>
          </p:blipFill>
          <p:spPr>
            <a:xfrm>
              <a:off x="258480" y="116632"/>
              <a:ext cx="1298823" cy="1298823"/>
            </a:xfrm>
            <a:prstGeom prst="rect">
              <a:avLst/>
            </a:prstGeom>
            <a:effectLst>
              <a:outerShdw sx="1000" sy="1000" algn="ctr" rotWithShape="0">
                <a:schemeClr val="bg1"/>
              </a:outerShdw>
            </a:effectLst>
            <a:scene3d>
              <a:camera prst="orthographicFront"/>
              <a:lightRig rig="threePt" dir="t"/>
            </a:scene3d>
            <a:sp3d prstMaterial="matte"/>
          </p:spPr>
        </p:pic>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971600" y="6174426"/>
            <a:ext cx="8172400" cy="683574"/>
          </a:xfrm>
          <a:prstGeom prst="rect">
            <a:avLst/>
          </a:prstGeom>
          <a:gradFill flip="none" rotWithShape="1">
            <a:gsLst>
              <a:gs pos="25000">
                <a:srgbClr val="143D8D"/>
              </a:gs>
              <a:gs pos="75000">
                <a:schemeClr val="bg1"/>
              </a:gs>
              <a:gs pos="38000">
                <a:srgbClr val="143D8D"/>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Freeform 8"/>
          <p:cNvSpPr/>
          <p:nvPr userDrawn="1"/>
        </p:nvSpPr>
        <p:spPr>
          <a:xfrm>
            <a:off x="2633042" y="6156595"/>
            <a:ext cx="6510958" cy="576064"/>
          </a:xfrm>
          <a:custGeom>
            <a:avLst/>
            <a:gdLst>
              <a:gd name="connsiteX0" fmla="*/ 0 w 6740434"/>
              <a:gd name="connsiteY0" fmla="*/ 0 h 644434"/>
              <a:gd name="connsiteX1" fmla="*/ 1820091 w 6740434"/>
              <a:gd name="connsiteY1" fmla="*/ 627017 h 644434"/>
              <a:gd name="connsiteX2" fmla="*/ 4432663 w 6740434"/>
              <a:gd name="connsiteY2" fmla="*/ 104502 h 644434"/>
              <a:gd name="connsiteX3" fmla="*/ 6740434 w 6740434"/>
              <a:gd name="connsiteY3" fmla="*/ 452845 h 644434"/>
            </a:gdLst>
            <a:ahLst/>
            <a:cxnLst>
              <a:cxn ang="0">
                <a:pos x="connsiteX0" y="connsiteY0"/>
              </a:cxn>
              <a:cxn ang="0">
                <a:pos x="connsiteX1" y="connsiteY1"/>
              </a:cxn>
              <a:cxn ang="0">
                <a:pos x="connsiteX2" y="connsiteY2"/>
              </a:cxn>
              <a:cxn ang="0">
                <a:pos x="connsiteX3" y="connsiteY3"/>
              </a:cxn>
            </a:cxnLst>
            <a:rect l="l" t="t" r="r" b="b"/>
            <a:pathLst>
              <a:path w="6740434" h="644434">
                <a:moveTo>
                  <a:pt x="0" y="0"/>
                </a:moveTo>
                <a:cubicBezTo>
                  <a:pt x="540657" y="304800"/>
                  <a:pt x="1081314" y="609600"/>
                  <a:pt x="1820091" y="627017"/>
                </a:cubicBezTo>
                <a:cubicBezTo>
                  <a:pt x="2558868" y="644434"/>
                  <a:pt x="3612606" y="133531"/>
                  <a:pt x="4432663" y="104502"/>
                </a:cubicBezTo>
                <a:cubicBezTo>
                  <a:pt x="5252720" y="75473"/>
                  <a:pt x="5996577" y="264159"/>
                  <a:pt x="6740434" y="452845"/>
                </a:cubicBezTo>
              </a:path>
            </a:pathLst>
          </a:custGeom>
          <a:ln>
            <a:gradFill>
              <a:gsLst>
                <a:gs pos="0">
                  <a:srgbClr val="143D8D"/>
                </a:gs>
                <a:gs pos="100000">
                  <a:srgbClr val="717174"/>
                </a:gs>
                <a:gs pos="35000">
                  <a:schemeClr val="bg1"/>
                </a:gs>
              </a:gsLst>
              <a:lin ang="5400000" scaled="0"/>
            </a:gradFill>
          </a:ln>
          <a:effectLst>
            <a:outerShdw blurRad="50800" dist="50800" dir="5400000" algn="ctr" rotWithShape="0">
              <a:schemeClr val="bg1">
                <a:alpha val="27000"/>
              </a:scheme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11" name="Freeform 10"/>
          <p:cNvSpPr/>
          <p:nvPr userDrawn="1"/>
        </p:nvSpPr>
        <p:spPr>
          <a:xfrm>
            <a:off x="2935875" y="6156595"/>
            <a:ext cx="6208124" cy="576064"/>
          </a:xfrm>
          <a:custGeom>
            <a:avLst/>
            <a:gdLst>
              <a:gd name="connsiteX0" fmla="*/ 0 w 6740434"/>
              <a:gd name="connsiteY0" fmla="*/ 0 h 644434"/>
              <a:gd name="connsiteX1" fmla="*/ 1820091 w 6740434"/>
              <a:gd name="connsiteY1" fmla="*/ 627017 h 644434"/>
              <a:gd name="connsiteX2" fmla="*/ 4432663 w 6740434"/>
              <a:gd name="connsiteY2" fmla="*/ 104502 h 644434"/>
              <a:gd name="connsiteX3" fmla="*/ 6740434 w 6740434"/>
              <a:gd name="connsiteY3" fmla="*/ 452845 h 644434"/>
            </a:gdLst>
            <a:ahLst/>
            <a:cxnLst>
              <a:cxn ang="0">
                <a:pos x="connsiteX0" y="connsiteY0"/>
              </a:cxn>
              <a:cxn ang="0">
                <a:pos x="connsiteX1" y="connsiteY1"/>
              </a:cxn>
              <a:cxn ang="0">
                <a:pos x="connsiteX2" y="connsiteY2"/>
              </a:cxn>
              <a:cxn ang="0">
                <a:pos x="connsiteX3" y="connsiteY3"/>
              </a:cxn>
            </a:cxnLst>
            <a:rect l="l" t="t" r="r" b="b"/>
            <a:pathLst>
              <a:path w="6740434" h="644434">
                <a:moveTo>
                  <a:pt x="0" y="0"/>
                </a:moveTo>
                <a:cubicBezTo>
                  <a:pt x="540657" y="304800"/>
                  <a:pt x="1081314" y="609600"/>
                  <a:pt x="1820091" y="627017"/>
                </a:cubicBezTo>
                <a:cubicBezTo>
                  <a:pt x="2558868" y="644434"/>
                  <a:pt x="3612606" y="133531"/>
                  <a:pt x="4432663" y="104502"/>
                </a:cubicBezTo>
                <a:cubicBezTo>
                  <a:pt x="5252720" y="75473"/>
                  <a:pt x="5996577" y="264159"/>
                  <a:pt x="6740434" y="452845"/>
                </a:cubicBezTo>
              </a:path>
            </a:pathLst>
          </a:custGeom>
          <a:ln>
            <a:gradFill>
              <a:gsLst>
                <a:gs pos="0">
                  <a:srgbClr val="143D8D"/>
                </a:gs>
                <a:gs pos="100000">
                  <a:srgbClr val="717174"/>
                </a:gs>
                <a:gs pos="35000">
                  <a:schemeClr val="bg1"/>
                </a:gs>
              </a:gsLst>
              <a:lin ang="5400000" scaled="0"/>
            </a:gradFill>
          </a:ln>
          <a:effectLst>
            <a:outerShdw blurRad="50800" dist="50800" dir="5400000" algn="ctr" rotWithShape="0">
              <a:schemeClr val="bg1">
                <a:alpha val="27000"/>
              </a:scheme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12" name="Freeform 11"/>
          <p:cNvSpPr/>
          <p:nvPr userDrawn="1"/>
        </p:nvSpPr>
        <p:spPr>
          <a:xfrm>
            <a:off x="3272358" y="6165304"/>
            <a:ext cx="5871641" cy="576064"/>
          </a:xfrm>
          <a:custGeom>
            <a:avLst/>
            <a:gdLst>
              <a:gd name="connsiteX0" fmla="*/ 0 w 6740434"/>
              <a:gd name="connsiteY0" fmla="*/ 0 h 644434"/>
              <a:gd name="connsiteX1" fmla="*/ 1820091 w 6740434"/>
              <a:gd name="connsiteY1" fmla="*/ 627017 h 644434"/>
              <a:gd name="connsiteX2" fmla="*/ 4432663 w 6740434"/>
              <a:gd name="connsiteY2" fmla="*/ 104502 h 644434"/>
              <a:gd name="connsiteX3" fmla="*/ 6740434 w 6740434"/>
              <a:gd name="connsiteY3" fmla="*/ 452845 h 644434"/>
            </a:gdLst>
            <a:ahLst/>
            <a:cxnLst>
              <a:cxn ang="0">
                <a:pos x="connsiteX0" y="connsiteY0"/>
              </a:cxn>
              <a:cxn ang="0">
                <a:pos x="connsiteX1" y="connsiteY1"/>
              </a:cxn>
              <a:cxn ang="0">
                <a:pos x="connsiteX2" y="connsiteY2"/>
              </a:cxn>
              <a:cxn ang="0">
                <a:pos x="connsiteX3" y="connsiteY3"/>
              </a:cxn>
            </a:cxnLst>
            <a:rect l="l" t="t" r="r" b="b"/>
            <a:pathLst>
              <a:path w="6740434" h="644434">
                <a:moveTo>
                  <a:pt x="0" y="0"/>
                </a:moveTo>
                <a:cubicBezTo>
                  <a:pt x="540657" y="304800"/>
                  <a:pt x="1081314" y="609600"/>
                  <a:pt x="1820091" y="627017"/>
                </a:cubicBezTo>
                <a:cubicBezTo>
                  <a:pt x="2558868" y="644434"/>
                  <a:pt x="3612606" y="133531"/>
                  <a:pt x="4432663" y="104502"/>
                </a:cubicBezTo>
                <a:cubicBezTo>
                  <a:pt x="5252720" y="75473"/>
                  <a:pt x="5996577" y="264159"/>
                  <a:pt x="6740434" y="452845"/>
                </a:cubicBezTo>
              </a:path>
            </a:pathLst>
          </a:custGeom>
          <a:ln>
            <a:gradFill>
              <a:gsLst>
                <a:gs pos="0">
                  <a:srgbClr val="143D8D"/>
                </a:gs>
                <a:gs pos="100000">
                  <a:srgbClr val="717174"/>
                </a:gs>
                <a:gs pos="35000">
                  <a:schemeClr val="bg1"/>
                </a:gs>
              </a:gsLst>
              <a:lin ang="5400000" scaled="0"/>
            </a:gradFill>
          </a:ln>
          <a:effectLst>
            <a:outerShdw blurRad="50800" dist="50800" dir="5400000" algn="ctr" rotWithShape="0">
              <a:schemeClr val="bg1">
                <a:alpha val="27000"/>
              </a:scheme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13" name="TextBox 12"/>
          <p:cNvSpPr txBox="1"/>
          <p:nvPr userDrawn="1"/>
        </p:nvSpPr>
        <p:spPr>
          <a:xfrm>
            <a:off x="6732240" y="6525344"/>
            <a:ext cx="1800200" cy="276999"/>
          </a:xfrm>
          <a:prstGeom prst="rect">
            <a:avLst/>
          </a:prstGeom>
          <a:noFill/>
        </p:spPr>
        <p:txBody>
          <a:bodyPr wrap="square" rtlCol="0">
            <a:spAutoFit/>
          </a:bodyPr>
          <a:lstStyle/>
          <a:p>
            <a:r>
              <a:rPr lang="hr-HR" sz="1200" dirty="0" smtClean="0">
                <a:solidFill>
                  <a:schemeClr val="bg1"/>
                </a:solidFill>
                <a:latin typeface="UnizgDisplay Normal" pitchFamily="50" charset="-18"/>
              </a:rPr>
              <a:t>www.fpz.unizg.hr</a:t>
            </a:r>
            <a:endParaRPr lang="hr-HR" sz="1200" dirty="0">
              <a:solidFill>
                <a:schemeClr val="bg1"/>
              </a:solidFill>
              <a:latin typeface="UnizgDisplay Normal" pitchFamily="50" charset="-18"/>
            </a:endParaRPr>
          </a:p>
        </p:txBody>
      </p:sp>
      <p:pic>
        <p:nvPicPr>
          <p:cNvPr id="1026" name="Picture 2"/>
          <p:cNvPicPr>
            <a:picLocks noChangeAspect="1" noChangeArrowheads="1"/>
          </p:cNvPicPr>
          <p:nvPr userDrawn="1"/>
        </p:nvPicPr>
        <p:blipFill>
          <a:blip r:embed="rId13" cstate="print"/>
          <a:srcRect/>
          <a:stretch>
            <a:fillRect/>
          </a:stretch>
        </p:blipFill>
        <p:spPr bwMode="auto">
          <a:xfrm>
            <a:off x="107504" y="5589296"/>
            <a:ext cx="504000" cy="504000"/>
          </a:xfrm>
          <a:prstGeom prst="rect">
            <a:avLst/>
          </a:prstGeom>
          <a:noFill/>
          <a:ln w="9525">
            <a:noFill/>
            <a:miter lim="800000"/>
            <a:headEnd/>
            <a:tailEnd/>
          </a:ln>
        </p:spPr>
      </p:pic>
      <p:pic>
        <p:nvPicPr>
          <p:cNvPr id="1027" name="Picture 3" descr="C:\Users\akulusic\Desktop\fpz.png"/>
          <p:cNvPicPr>
            <a:picLocks noChangeAspect="1" noChangeArrowheads="1"/>
          </p:cNvPicPr>
          <p:nvPr userDrawn="1"/>
        </p:nvPicPr>
        <p:blipFill>
          <a:blip r:embed="rId14" cstate="print"/>
          <a:srcRect/>
          <a:stretch>
            <a:fillRect/>
          </a:stretch>
        </p:blipFill>
        <p:spPr bwMode="auto">
          <a:xfrm>
            <a:off x="107506" y="6165336"/>
            <a:ext cx="533716" cy="576000"/>
          </a:xfrm>
          <a:prstGeom prst="rect">
            <a:avLst/>
          </a:prstGeom>
          <a:noFill/>
        </p:spPr>
      </p:pic>
      <p:pic>
        <p:nvPicPr>
          <p:cNvPr id="1028" name="Picture 4"/>
          <p:cNvPicPr>
            <a:picLocks noChangeAspect="1" noChangeArrowheads="1"/>
          </p:cNvPicPr>
          <p:nvPr userDrawn="1"/>
        </p:nvPicPr>
        <p:blipFill>
          <a:blip r:embed="rId15" cstate="print"/>
          <a:srcRect/>
          <a:stretch>
            <a:fillRect/>
          </a:stretch>
        </p:blipFill>
        <p:spPr bwMode="auto">
          <a:xfrm>
            <a:off x="683568" y="6237312"/>
            <a:ext cx="1960639" cy="57606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3587215"/>
            <a:ext cx="9144000" cy="720080"/>
          </a:xfrm>
          <a:prstGeom prst="rect">
            <a:avLst/>
          </a:prstGeom>
          <a:noFill/>
          <a:effectLst>
            <a:reflection blurRad="6350" stA="52000" endA="300" endPos="35000" dir="5400000" sy="-100000" algn="bl" rotWithShape="0"/>
          </a:effectLst>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hr-HR" sz="2400" b="0" i="0" u="none" strike="noStrike" kern="1200" cap="small" spc="0" normalizeH="0" baseline="0" noProof="0" dirty="0" smtClean="0">
                <a:ln>
                  <a:noFill/>
                </a:ln>
                <a:solidFill>
                  <a:srgbClr val="717174"/>
                </a:solidFill>
                <a:effectLst>
                  <a:outerShdw blurRad="38100" dist="38100" dir="2700000" algn="tl">
                    <a:srgbClr val="000000">
                      <a:alpha val="43137"/>
                    </a:srgbClr>
                  </a:outerShdw>
                </a:effectLst>
                <a:uLnTx/>
                <a:uFillTx/>
                <a:latin typeface="UniZgLight" pitchFamily="50" charset="-18"/>
                <a:ea typeface="+mj-ea"/>
                <a:cs typeface="+mj-cs"/>
              </a:rPr>
              <a:t>Department </a:t>
            </a:r>
            <a:r>
              <a:rPr kumimoji="0" lang="hr-HR" sz="2400" b="0" i="0" u="none" strike="noStrike" kern="1200" cap="small" spc="0" normalizeH="0" baseline="0" noProof="0" dirty="0" err="1" smtClean="0">
                <a:ln>
                  <a:noFill/>
                </a:ln>
                <a:solidFill>
                  <a:srgbClr val="717174"/>
                </a:solidFill>
                <a:effectLst>
                  <a:outerShdw blurRad="38100" dist="38100" dir="2700000" algn="tl">
                    <a:srgbClr val="000000">
                      <a:alpha val="43137"/>
                    </a:srgbClr>
                  </a:outerShdw>
                </a:effectLst>
                <a:uLnTx/>
                <a:uFillTx/>
                <a:latin typeface="UniZgLight" pitchFamily="50" charset="-18"/>
                <a:ea typeface="+mj-ea"/>
                <a:cs typeface="+mj-cs"/>
              </a:rPr>
              <a:t>of</a:t>
            </a:r>
            <a:r>
              <a:rPr kumimoji="0" lang="hr-HR" sz="2400" b="0" i="0" u="none" strike="noStrike" kern="1200" cap="small" spc="0" normalizeH="0" baseline="0" noProof="0" dirty="0" smtClean="0">
                <a:ln>
                  <a:noFill/>
                </a:ln>
                <a:solidFill>
                  <a:srgbClr val="717174"/>
                </a:solidFill>
                <a:effectLst>
                  <a:outerShdw blurRad="38100" dist="38100" dir="2700000" algn="tl">
                    <a:srgbClr val="000000">
                      <a:alpha val="43137"/>
                    </a:srgbClr>
                  </a:outerShdw>
                </a:effectLst>
                <a:uLnTx/>
                <a:uFillTx/>
                <a:latin typeface="UniZgLight" pitchFamily="50" charset="-18"/>
                <a:ea typeface="+mj-ea"/>
                <a:cs typeface="+mj-cs"/>
              </a:rPr>
              <a:t> Transport </a:t>
            </a:r>
            <a:r>
              <a:rPr kumimoji="0" lang="hr-HR" sz="2400" b="0" i="0" u="none" strike="noStrike" kern="1200" cap="small" spc="0" normalizeH="0" baseline="0" noProof="0" dirty="0" err="1" smtClean="0">
                <a:ln>
                  <a:noFill/>
                </a:ln>
                <a:solidFill>
                  <a:srgbClr val="717174"/>
                </a:solidFill>
                <a:effectLst>
                  <a:outerShdw blurRad="38100" dist="38100" dir="2700000" algn="tl">
                    <a:srgbClr val="000000">
                      <a:alpha val="43137"/>
                    </a:srgbClr>
                  </a:outerShdw>
                </a:effectLst>
                <a:uLnTx/>
                <a:uFillTx/>
                <a:latin typeface="UniZgLight" pitchFamily="50" charset="-18"/>
                <a:ea typeface="+mj-ea"/>
                <a:cs typeface="+mj-cs"/>
              </a:rPr>
              <a:t>Logistics</a:t>
            </a:r>
            <a:endParaRPr kumimoji="0" lang="hr-HR" sz="2400" b="0" i="0" u="none" strike="noStrike" kern="1200" cap="small" spc="0" normalizeH="0" baseline="0" noProof="0" dirty="0">
              <a:ln>
                <a:noFill/>
              </a:ln>
              <a:solidFill>
                <a:srgbClr val="717174"/>
              </a:solidFill>
              <a:effectLst>
                <a:outerShdw blurRad="38100" dist="38100" dir="2700000" algn="tl">
                  <a:srgbClr val="000000">
                    <a:alpha val="43137"/>
                  </a:srgbClr>
                </a:outerShdw>
              </a:effectLst>
              <a:uLnTx/>
              <a:uFillTx/>
              <a:latin typeface="UniZgLight" pitchFamily="50" charset="-18"/>
              <a:ea typeface="+mj-ea"/>
              <a:cs typeface="+mj-cs"/>
            </a:endParaRPr>
          </a:p>
        </p:txBody>
      </p:sp>
      <p:sp>
        <p:nvSpPr>
          <p:cNvPr id="3" name="Subtitle 2"/>
          <p:cNvSpPr>
            <a:spLocks noGrp="1"/>
          </p:cNvSpPr>
          <p:nvPr>
            <p:ph type="subTitle" idx="1"/>
          </p:nvPr>
        </p:nvSpPr>
        <p:spPr>
          <a:xfrm>
            <a:off x="0" y="4149080"/>
            <a:ext cx="9144000" cy="2376264"/>
          </a:xfrm>
        </p:spPr>
        <p:txBody>
          <a:bodyPr>
            <a:normAutofit/>
          </a:bodyPr>
          <a:lstStyle/>
          <a:p>
            <a:r>
              <a:rPr lang="en-GB" sz="3600" b="1" dirty="0">
                <a:solidFill>
                  <a:schemeClr val="tx2"/>
                </a:solidFill>
              </a:rPr>
              <a:t>Importance of industrial tracks in the Republic of </a:t>
            </a:r>
            <a:r>
              <a:rPr lang="en-GB" sz="3600" b="1" dirty="0" smtClean="0">
                <a:solidFill>
                  <a:schemeClr val="tx2"/>
                </a:solidFill>
              </a:rPr>
              <a:t>Croatia</a:t>
            </a:r>
            <a:endParaRPr lang="hr-HR" sz="3600" b="1" dirty="0" smtClean="0">
              <a:solidFill>
                <a:schemeClr val="tx2"/>
              </a:solidFill>
            </a:endParaRPr>
          </a:p>
          <a:p>
            <a:r>
              <a:rPr lang="hr-HR" sz="2400" b="1" dirty="0" err="1" smtClean="0"/>
              <a:t>Asst</a:t>
            </a:r>
            <a:r>
              <a:rPr lang="hr-HR" sz="2400" b="1" dirty="0" smtClean="0"/>
              <a:t>. </a:t>
            </a:r>
            <a:r>
              <a:rPr lang="hr-HR" sz="2400" b="1" dirty="0" err="1" smtClean="0"/>
              <a:t>Prof</a:t>
            </a:r>
            <a:r>
              <a:rPr lang="hr-HR" sz="2400" b="1" dirty="0" smtClean="0"/>
              <a:t>. Nikolina Brnjac</a:t>
            </a:r>
            <a:endParaRPr lang="hr-HR"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32656"/>
            <a:ext cx="4330061"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725597" y="980728"/>
            <a:ext cx="4572000" cy="3693319"/>
          </a:xfrm>
          <a:prstGeom prst="rect">
            <a:avLst/>
          </a:prstGeom>
        </p:spPr>
        <p:txBody>
          <a:bodyPr>
            <a:spAutoFit/>
          </a:bodyPr>
          <a:lstStyle/>
          <a:p>
            <a:pPr marL="285750" indent="-285750">
              <a:buFont typeface="Arial" pitchFamily="34" charset="0"/>
              <a:buChar char="•"/>
            </a:pPr>
            <a:r>
              <a:rPr lang="en-GB" dirty="0" smtClean="0"/>
              <a:t>96</a:t>
            </a:r>
            <a:r>
              <a:rPr lang="en-GB" dirty="0"/>
              <a:t>% of business entities dispatch the goods by truck, </a:t>
            </a:r>
            <a:endParaRPr lang="hr-HR" dirty="0" smtClean="0"/>
          </a:p>
          <a:p>
            <a:pPr marL="285750" indent="-285750">
              <a:buFont typeface="Arial" pitchFamily="34" charset="0"/>
              <a:buChar char="•"/>
            </a:pPr>
            <a:r>
              <a:rPr lang="en-GB" dirty="0" smtClean="0"/>
              <a:t>20</a:t>
            </a:r>
            <a:r>
              <a:rPr lang="en-GB" dirty="0"/>
              <a:t>% by train, </a:t>
            </a:r>
            <a:endParaRPr lang="hr-HR" dirty="0" smtClean="0"/>
          </a:p>
          <a:p>
            <a:pPr marL="285750" indent="-285750">
              <a:buFont typeface="Arial" pitchFamily="34" charset="0"/>
              <a:buChar char="•"/>
            </a:pPr>
            <a:r>
              <a:rPr lang="en-GB" dirty="0" smtClean="0"/>
              <a:t>2</a:t>
            </a:r>
            <a:r>
              <a:rPr lang="en-GB" dirty="0"/>
              <a:t>% by ship, </a:t>
            </a:r>
            <a:endParaRPr lang="hr-HR" dirty="0" smtClean="0"/>
          </a:p>
          <a:p>
            <a:pPr marL="285750" indent="-285750">
              <a:buFont typeface="Arial" pitchFamily="34" charset="0"/>
              <a:buChar char="•"/>
            </a:pPr>
            <a:r>
              <a:rPr lang="en-GB" dirty="0" smtClean="0"/>
              <a:t>8</a:t>
            </a:r>
            <a:r>
              <a:rPr lang="en-GB" dirty="0"/>
              <a:t>% by train and ship combination, </a:t>
            </a:r>
            <a:endParaRPr lang="hr-HR" dirty="0" smtClean="0"/>
          </a:p>
          <a:p>
            <a:pPr marL="285750" indent="-285750">
              <a:buFont typeface="Arial" pitchFamily="34" charset="0"/>
              <a:buChar char="•"/>
            </a:pPr>
            <a:r>
              <a:rPr lang="en-GB" dirty="0" smtClean="0"/>
              <a:t>6</a:t>
            </a:r>
            <a:r>
              <a:rPr lang="en-GB" dirty="0"/>
              <a:t>% by truck and ship combination</a:t>
            </a:r>
            <a:r>
              <a:rPr lang="en-GB" dirty="0" smtClean="0"/>
              <a:t>,</a:t>
            </a:r>
            <a:endParaRPr lang="hr-HR" dirty="0" smtClean="0"/>
          </a:p>
          <a:p>
            <a:pPr marL="285750" indent="-285750">
              <a:buFont typeface="Arial" pitchFamily="34" charset="0"/>
              <a:buChar char="•"/>
            </a:pPr>
            <a:r>
              <a:rPr lang="en-GB" dirty="0" smtClean="0"/>
              <a:t> </a:t>
            </a:r>
            <a:r>
              <a:rPr lang="en-GB" dirty="0"/>
              <a:t>4% by truck, train and ship </a:t>
            </a:r>
            <a:r>
              <a:rPr lang="en-GB" dirty="0" smtClean="0"/>
              <a:t>combination</a:t>
            </a:r>
            <a:endParaRPr lang="hr-HR" dirty="0" smtClean="0"/>
          </a:p>
          <a:p>
            <a:pPr marL="285750" indent="-285750">
              <a:buFont typeface="Arial" pitchFamily="34" charset="0"/>
              <a:buChar char="•"/>
            </a:pPr>
            <a:r>
              <a:rPr lang="en-GB" dirty="0" smtClean="0"/>
              <a:t>1</a:t>
            </a:r>
            <a:r>
              <a:rPr lang="en-GB" dirty="0"/>
              <a:t>% by ship and train combination. </a:t>
            </a:r>
            <a:endParaRPr lang="hr-HR" dirty="0" smtClean="0"/>
          </a:p>
          <a:p>
            <a:pPr marL="285750" indent="-285750">
              <a:buFont typeface="Arial" pitchFamily="34" charset="0"/>
              <a:buChar char="•"/>
            </a:pPr>
            <a:endParaRPr lang="hr-HR" dirty="0"/>
          </a:p>
          <a:p>
            <a:pPr marL="285750" indent="-285750">
              <a:buFont typeface="Arial" pitchFamily="34" charset="0"/>
              <a:buChar char="•"/>
            </a:pPr>
            <a:endParaRPr lang="hr-HR" dirty="0" smtClean="0"/>
          </a:p>
          <a:p>
            <a:r>
              <a:rPr lang="hr-HR" i="1" dirty="0" smtClean="0"/>
              <a:t>- </a:t>
            </a:r>
            <a:r>
              <a:rPr lang="en-GB" i="1" dirty="0" smtClean="0"/>
              <a:t>business </a:t>
            </a:r>
            <a:r>
              <a:rPr lang="en-GB" i="1" dirty="0"/>
              <a:t>entities mainly deliver and dispatch goods using the same type of means of transport, in most cases – trucks.</a:t>
            </a:r>
            <a:endParaRPr lang="hr-HR" i="1" dirty="0"/>
          </a:p>
        </p:txBody>
      </p:sp>
    </p:spTree>
    <p:extLst>
      <p:ext uri="{BB962C8B-B14F-4D97-AF65-F5344CB8AC3E}">
        <p14:creationId xmlns:p14="http://schemas.microsoft.com/office/powerpoint/2010/main" val="3598945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GB" sz="2400" dirty="0"/>
              <a:t>To the question </a:t>
            </a:r>
            <a:r>
              <a:rPr lang="en-GB" sz="2400" dirty="0">
                <a:solidFill>
                  <a:schemeClr val="tx2"/>
                </a:solidFill>
              </a:rPr>
              <a:t>“</a:t>
            </a:r>
            <a:r>
              <a:rPr lang="en-GB" sz="2400" b="1" dirty="0">
                <a:solidFill>
                  <a:schemeClr val="tx2"/>
                </a:solidFill>
              </a:rPr>
              <a:t>Who performs the reloading?</a:t>
            </a:r>
            <a:r>
              <a:rPr lang="en-GB" sz="2400" b="1" dirty="0"/>
              <a:t>”, </a:t>
            </a:r>
            <a:endParaRPr lang="hr-HR" sz="2400" b="1"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196752"/>
            <a:ext cx="4968552" cy="172819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7544" y="3212976"/>
            <a:ext cx="8280920" cy="1477328"/>
          </a:xfrm>
          <a:prstGeom prst="rect">
            <a:avLst/>
          </a:prstGeom>
        </p:spPr>
        <p:txBody>
          <a:bodyPr wrap="square">
            <a:spAutoFit/>
          </a:bodyPr>
          <a:lstStyle/>
          <a:p>
            <a:pPr marL="285750" indent="-285750">
              <a:buFontTx/>
              <a:buChar char="-"/>
            </a:pPr>
            <a:r>
              <a:rPr lang="en-GB" i="1" dirty="0" smtClean="0"/>
              <a:t>Response </a:t>
            </a:r>
            <a:r>
              <a:rPr lang="en-GB" i="1" dirty="0"/>
              <a:t>analysis established that the business entities performing the goods' reloading themselves are those which transport the goods on palettes and in trucks. </a:t>
            </a:r>
            <a:endParaRPr lang="hr-HR" i="1" dirty="0" smtClean="0"/>
          </a:p>
          <a:p>
            <a:pPr marL="285750" indent="-285750">
              <a:buFontTx/>
              <a:buChar char="-"/>
            </a:pPr>
            <a:r>
              <a:rPr lang="en-GB" dirty="0" smtClean="0"/>
              <a:t>Reloading </a:t>
            </a:r>
            <a:r>
              <a:rPr lang="en-GB" dirty="0"/>
              <a:t>of goods is performed by the carried mostly for those entities operating in wood industry</a:t>
            </a:r>
            <a:endParaRPr lang="hr-HR" dirty="0"/>
          </a:p>
        </p:txBody>
      </p:sp>
    </p:spTree>
    <p:extLst>
      <p:ext uri="{BB962C8B-B14F-4D97-AF65-F5344CB8AC3E}">
        <p14:creationId xmlns:p14="http://schemas.microsoft.com/office/powerpoint/2010/main" val="4139657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8229600" cy="4525963"/>
          </a:xfrm>
        </p:spPr>
        <p:txBody>
          <a:bodyPr/>
          <a:lstStyle/>
          <a:p>
            <a:pPr algn="just"/>
            <a:r>
              <a:rPr lang="en-GB" sz="2400" dirty="0"/>
              <a:t>To the question </a:t>
            </a:r>
            <a:r>
              <a:rPr lang="en-GB" sz="2400" b="1" dirty="0">
                <a:solidFill>
                  <a:schemeClr val="tx2"/>
                </a:solidFill>
              </a:rPr>
              <a:t>“Who organises the transport</a:t>
            </a:r>
            <a:r>
              <a:rPr lang="en-GB" sz="2400" b="1" dirty="0" smtClean="0">
                <a:solidFill>
                  <a:schemeClr val="tx2"/>
                </a:solidFill>
              </a:rPr>
              <a:t>?”</a:t>
            </a:r>
            <a:r>
              <a:rPr lang="en-GB" sz="2400" dirty="0" smtClean="0"/>
              <a:t>,</a:t>
            </a:r>
            <a:endParaRPr lang="hr-HR" sz="2400" dirty="0" smtClean="0"/>
          </a:p>
          <a:p>
            <a:pPr marL="0" indent="0" algn="just">
              <a:buNone/>
            </a:pPr>
            <a:endParaRPr lang="hr-HR" sz="2400" dirty="0" smtClean="0"/>
          </a:p>
          <a:p>
            <a:pPr algn="just"/>
            <a:endParaRPr lang="hr-HR" sz="2400" dirty="0" smtClean="0"/>
          </a:p>
          <a:p>
            <a:pPr marL="0" indent="0" algn="just">
              <a:buNone/>
            </a:pPr>
            <a:endParaRPr lang="hr-HR" sz="2400" i="1" dirty="0" smtClean="0"/>
          </a:p>
          <a:p>
            <a:pPr marL="0" indent="0" algn="just">
              <a:buNone/>
            </a:pPr>
            <a:endParaRPr lang="hr-HR" sz="2400" i="1" dirty="0"/>
          </a:p>
          <a:p>
            <a:pPr marL="0" indent="0" algn="just">
              <a:buNone/>
            </a:pPr>
            <a:r>
              <a:rPr lang="hr-HR" sz="2400" i="1" dirty="0" smtClean="0"/>
              <a:t>- </a:t>
            </a:r>
            <a:r>
              <a:rPr lang="en-GB" sz="2400" i="1" dirty="0" smtClean="0"/>
              <a:t>The </a:t>
            </a:r>
            <a:r>
              <a:rPr lang="en-GB" sz="2400" i="1" dirty="0"/>
              <a:t>result of answers to this question is interesting both for the carriers and the companies dealing in logistics in the Republic of Croatia, considering that a large number of business entities is organising the transport by themselves</a:t>
            </a:r>
            <a:r>
              <a:rPr lang="en-GB" sz="2400" dirty="0"/>
              <a:t>.</a:t>
            </a:r>
            <a:endParaRPr lang="hr-HR" sz="2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124744"/>
            <a:ext cx="4896544" cy="1279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748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5"/>
            <a:ext cx="8229600" cy="1800200"/>
          </a:xfrm>
        </p:spPr>
        <p:txBody>
          <a:bodyPr/>
          <a:lstStyle/>
          <a:p>
            <a:pPr algn="just"/>
            <a:r>
              <a:rPr lang="en-GB" sz="2400" dirty="0"/>
              <a:t>Answers to the question “</a:t>
            </a:r>
            <a:r>
              <a:rPr lang="en-GB" sz="2400" b="1" dirty="0">
                <a:solidFill>
                  <a:schemeClr val="tx2"/>
                </a:solidFill>
              </a:rPr>
              <a:t>At what distances do you transport cargo?</a:t>
            </a:r>
            <a:r>
              <a:rPr lang="en-GB" sz="2400" dirty="0"/>
              <a:t>” show </a:t>
            </a:r>
            <a:r>
              <a:rPr lang="en-GB" sz="2400" dirty="0" smtClean="0"/>
              <a:t>that</a:t>
            </a:r>
            <a:r>
              <a:rPr lang="hr-HR" sz="2400" dirty="0" smtClean="0"/>
              <a:t>:</a:t>
            </a:r>
            <a:r>
              <a:rPr lang="en-GB" sz="2400" dirty="0" smtClean="0"/>
              <a:t>  </a:t>
            </a:r>
            <a:endParaRPr lang="hr-HR" sz="24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412776"/>
            <a:ext cx="4685332" cy="4074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334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712968" cy="5721499"/>
          </a:xfrm>
        </p:spPr>
        <p:txBody>
          <a:bodyPr/>
          <a:lstStyle/>
          <a:p>
            <a:r>
              <a:rPr lang="en-GB" sz="2400" dirty="0"/>
              <a:t>Free zone users had to respond to the question </a:t>
            </a:r>
            <a:r>
              <a:rPr lang="en-GB" sz="2400" b="1" dirty="0">
                <a:solidFill>
                  <a:schemeClr val="tx2"/>
                </a:solidFill>
              </a:rPr>
              <a:t>“On which routes do you transport cargo?”</a:t>
            </a:r>
            <a:r>
              <a:rPr lang="en-GB" sz="2400" dirty="0"/>
              <a:t> by indicating the route of cargo transport. </a:t>
            </a:r>
            <a:endParaRPr lang="hr-HR" sz="2400" dirty="0" smtClean="0"/>
          </a:p>
          <a:p>
            <a:r>
              <a:rPr lang="en-GB" sz="2400" dirty="0" smtClean="0"/>
              <a:t>Routes </a:t>
            </a:r>
            <a:r>
              <a:rPr lang="en-GB" sz="2400" dirty="0"/>
              <a:t>indicated by the users are mainly within the Republic of Croatia, with a part outside of the Republic of Croatia. </a:t>
            </a:r>
            <a:endParaRPr lang="hr-HR" sz="2400" dirty="0" smtClean="0"/>
          </a:p>
          <a:p>
            <a:r>
              <a:rPr lang="en-GB" sz="2400" b="1" dirty="0" smtClean="0"/>
              <a:t>The </a:t>
            </a:r>
            <a:r>
              <a:rPr lang="en-GB" sz="2400" b="1" dirty="0"/>
              <a:t>analysis showed that the survey participants, 34% of them, believe that construction and use of an industrial track would help the development of their </a:t>
            </a:r>
            <a:r>
              <a:rPr lang="en-GB" sz="2400" b="1" dirty="0" smtClean="0"/>
              <a:t>company</a:t>
            </a:r>
            <a:endParaRPr lang="hr-HR" sz="2400" b="1" dirty="0" smtClean="0"/>
          </a:p>
          <a:p>
            <a:r>
              <a:rPr lang="en-GB" sz="2400" dirty="0"/>
              <a:t>“Your opinion about the railway transport and proposal for better cooperation?”</a:t>
            </a:r>
            <a:endParaRPr lang="hr-HR" sz="2400" b="1" dirty="0"/>
          </a:p>
        </p:txBody>
      </p:sp>
    </p:spTree>
    <p:extLst>
      <p:ext uri="{BB962C8B-B14F-4D97-AF65-F5344CB8AC3E}">
        <p14:creationId xmlns:p14="http://schemas.microsoft.com/office/powerpoint/2010/main" val="3104003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buNone/>
            </a:pPr>
            <a:r>
              <a:rPr lang="hr-HR" dirty="0" smtClean="0"/>
              <a:t>CONCLUSION</a:t>
            </a:r>
          </a:p>
          <a:p>
            <a:pPr algn="just">
              <a:buFontTx/>
              <a:buChar char="-"/>
            </a:pPr>
            <a:r>
              <a:rPr lang="en-GB" sz="2400" dirty="0" smtClean="0"/>
              <a:t>The </a:t>
            </a:r>
            <a:r>
              <a:rPr lang="en-GB" sz="2400" dirty="0"/>
              <a:t>conducted research shows that industrial tracks are a logical extension of the railway infrastructure, as well as an important part of the railway traffic system and the traffic system as a whole. </a:t>
            </a:r>
            <a:endParaRPr lang="hr-HR" sz="2400" dirty="0" smtClean="0"/>
          </a:p>
          <a:p>
            <a:pPr algn="just">
              <a:buFontTx/>
              <a:buChar char="-"/>
            </a:pPr>
            <a:r>
              <a:rPr lang="en-GB" sz="2400" dirty="0" smtClean="0"/>
              <a:t>A </a:t>
            </a:r>
            <a:r>
              <a:rPr lang="en-GB" sz="2400" dirty="0"/>
              <a:t>higher quality railway traffic system improves the economic picture of a particular region, saves money for traffic infrastructure, reduces energy consumption, protects the environment and increases traffic </a:t>
            </a:r>
            <a:r>
              <a:rPr lang="en-GB" sz="2400" dirty="0" smtClean="0"/>
              <a:t>safety</a:t>
            </a:r>
            <a:endParaRPr lang="hr-HR" sz="2400" dirty="0" smtClean="0"/>
          </a:p>
          <a:p>
            <a:pPr algn="just">
              <a:buFontTx/>
              <a:buChar char="-"/>
            </a:pPr>
            <a:r>
              <a:rPr lang="hr-HR" sz="2400" dirty="0" smtClean="0"/>
              <a:t>Railway </a:t>
            </a:r>
            <a:r>
              <a:rPr lang="hr-HR" sz="2400" dirty="0"/>
              <a:t>– </a:t>
            </a:r>
            <a:r>
              <a:rPr lang="hr-HR" sz="2400" dirty="0" err="1"/>
              <a:t>not</a:t>
            </a:r>
            <a:r>
              <a:rPr lang="hr-HR" sz="2400" dirty="0"/>
              <a:t> </a:t>
            </a:r>
            <a:r>
              <a:rPr lang="hr-HR" sz="2400" dirty="0" err="1"/>
              <a:t>industry</a:t>
            </a:r>
            <a:r>
              <a:rPr lang="hr-HR" sz="2400" dirty="0"/>
              <a:t> </a:t>
            </a:r>
            <a:r>
              <a:rPr lang="hr-HR" sz="2400" b="1" i="1" dirty="0" err="1"/>
              <a:t>oriented</a:t>
            </a:r>
            <a:endParaRPr lang="hr-HR" sz="2400" dirty="0"/>
          </a:p>
        </p:txBody>
      </p:sp>
    </p:spTree>
    <p:extLst>
      <p:ext uri="{BB962C8B-B14F-4D97-AF65-F5344CB8AC3E}">
        <p14:creationId xmlns:p14="http://schemas.microsoft.com/office/powerpoint/2010/main" val="1013178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1340768"/>
            <a:ext cx="6048672" cy="2952328"/>
          </a:xfrm>
        </p:spPr>
        <p:txBody>
          <a:bodyPr/>
          <a:lstStyle/>
          <a:p>
            <a:pPr marL="0" indent="0">
              <a:buNone/>
            </a:pPr>
            <a:endParaRPr lang="hr-HR" dirty="0" smtClean="0">
              <a:solidFill>
                <a:schemeClr val="tx2"/>
              </a:solidFill>
            </a:endParaRPr>
          </a:p>
          <a:p>
            <a:pPr marL="0" indent="0">
              <a:buNone/>
            </a:pPr>
            <a:r>
              <a:rPr lang="hr-HR" dirty="0" err="1" smtClean="0">
                <a:solidFill>
                  <a:schemeClr val="tx2"/>
                </a:solidFill>
              </a:rPr>
              <a:t>Thank</a:t>
            </a:r>
            <a:r>
              <a:rPr lang="hr-HR" dirty="0" smtClean="0">
                <a:solidFill>
                  <a:schemeClr val="tx2"/>
                </a:solidFill>
              </a:rPr>
              <a:t> </a:t>
            </a:r>
            <a:r>
              <a:rPr lang="hr-HR" dirty="0" err="1" smtClean="0">
                <a:solidFill>
                  <a:schemeClr val="tx2"/>
                </a:solidFill>
              </a:rPr>
              <a:t>you</a:t>
            </a:r>
            <a:r>
              <a:rPr lang="hr-HR" dirty="0" smtClean="0">
                <a:solidFill>
                  <a:schemeClr val="tx2"/>
                </a:solidFill>
              </a:rPr>
              <a:t> for </a:t>
            </a:r>
            <a:r>
              <a:rPr lang="hr-HR" dirty="0" err="1" smtClean="0">
                <a:solidFill>
                  <a:schemeClr val="tx2"/>
                </a:solidFill>
              </a:rPr>
              <a:t>your</a:t>
            </a:r>
            <a:r>
              <a:rPr lang="hr-HR" dirty="0" smtClean="0">
                <a:solidFill>
                  <a:schemeClr val="tx2"/>
                </a:solidFill>
              </a:rPr>
              <a:t> </a:t>
            </a:r>
            <a:r>
              <a:rPr lang="hr-HR" dirty="0" err="1" smtClean="0">
                <a:solidFill>
                  <a:schemeClr val="tx2"/>
                </a:solidFill>
              </a:rPr>
              <a:t>attention</a:t>
            </a:r>
            <a:r>
              <a:rPr lang="hr-HR" dirty="0" smtClean="0">
                <a:solidFill>
                  <a:schemeClr val="tx2"/>
                </a:solidFill>
              </a:rPr>
              <a:t>!</a:t>
            </a:r>
          </a:p>
          <a:p>
            <a:pPr marL="0" indent="0">
              <a:buNone/>
            </a:pPr>
            <a:r>
              <a:rPr lang="hr-HR" sz="2800" dirty="0" smtClean="0">
                <a:solidFill>
                  <a:schemeClr val="tx2"/>
                </a:solidFill>
              </a:rPr>
              <a:t>brnjac@</a:t>
            </a:r>
            <a:r>
              <a:rPr lang="hr-HR" sz="2800" dirty="0" err="1" smtClean="0">
                <a:solidFill>
                  <a:schemeClr val="tx2"/>
                </a:solidFill>
              </a:rPr>
              <a:t>fpz.hr</a:t>
            </a:r>
            <a:endParaRPr lang="hr-HR" sz="2800" dirty="0">
              <a:solidFill>
                <a:schemeClr val="tx2"/>
              </a:solidFill>
            </a:endParaRPr>
          </a:p>
        </p:txBody>
      </p:sp>
    </p:spTree>
    <p:extLst>
      <p:ext uri="{BB962C8B-B14F-4D97-AF65-F5344CB8AC3E}">
        <p14:creationId xmlns:p14="http://schemas.microsoft.com/office/powerpoint/2010/main" val="2026735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5" y="1628800"/>
            <a:ext cx="5212507" cy="3030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3" y="387206"/>
            <a:ext cx="6912768" cy="1044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lgn="ctr">
              <a:buNone/>
            </a:pPr>
            <a:r>
              <a:rPr lang="en-GB" sz="2400" b="1" dirty="0">
                <a:solidFill>
                  <a:schemeClr val="tx2"/>
                </a:solidFill>
              </a:rPr>
              <a:t>ADVANTAGES OF USING INDUSTRIAL TRACKS</a:t>
            </a:r>
            <a:endParaRPr lang="hr-HR" sz="2400" dirty="0">
              <a:solidFill>
                <a:schemeClr val="tx2"/>
              </a:solidFill>
            </a:endParaRPr>
          </a:p>
        </p:txBody>
      </p:sp>
      <p:sp>
        <p:nvSpPr>
          <p:cNvPr id="4" name="Rectangle 3"/>
          <p:cNvSpPr/>
          <p:nvPr/>
        </p:nvSpPr>
        <p:spPr>
          <a:xfrm>
            <a:off x="298734" y="1412776"/>
            <a:ext cx="8640960" cy="4708981"/>
          </a:xfrm>
          <a:prstGeom prst="rect">
            <a:avLst/>
          </a:prstGeom>
        </p:spPr>
        <p:txBody>
          <a:bodyPr wrap="square">
            <a:spAutoFit/>
          </a:bodyPr>
          <a:lstStyle/>
          <a:p>
            <a:pPr>
              <a:spcBef>
                <a:spcPts val="600"/>
              </a:spcBef>
              <a:spcAft>
                <a:spcPts val="600"/>
              </a:spcAft>
            </a:pPr>
            <a:r>
              <a:rPr lang="hr-HR" sz="2100" b="1" dirty="0" smtClean="0"/>
              <a:t>	</a:t>
            </a:r>
            <a:r>
              <a:rPr lang="en-GB" sz="2100" b="1" dirty="0" smtClean="0"/>
              <a:t>The </a:t>
            </a:r>
            <a:r>
              <a:rPr lang="en-GB" sz="2100" b="1" dirty="0"/>
              <a:t>advantages of industrial tracks for users:</a:t>
            </a:r>
            <a:endParaRPr lang="hr-HR" sz="2100" b="1" dirty="0"/>
          </a:p>
          <a:p>
            <a:pPr marL="285750" lvl="0" indent="-285750">
              <a:spcBef>
                <a:spcPts val="600"/>
              </a:spcBef>
              <a:spcAft>
                <a:spcPts val="600"/>
              </a:spcAft>
              <a:buFont typeface="Arial" pitchFamily="34" charset="0"/>
              <a:buChar char="•"/>
            </a:pPr>
            <a:r>
              <a:rPr lang="en-GB" sz="2100" dirty="0"/>
              <a:t>direct delivery of wagon consignments to the place of production activities within the company,</a:t>
            </a:r>
            <a:endParaRPr lang="hr-HR" sz="2100" dirty="0"/>
          </a:p>
          <a:p>
            <a:pPr marL="285750" lvl="0" indent="-285750">
              <a:spcBef>
                <a:spcPts val="600"/>
              </a:spcBef>
              <a:spcAft>
                <a:spcPts val="600"/>
              </a:spcAft>
              <a:buFont typeface="Arial" pitchFamily="34" charset="0"/>
              <a:buChar char="•"/>
            </a:pPr>
            <a:r>
              <a:rPr lang="en-GB" sz="2100" dirty="0"/>
              <a:t>shorter time of goods handling,</a:t>
            </a:r>
            <a:endParaRPr lang="hr-HR" sz="2100" dirty="0"/>
          </a:p>
          <a:p>
            <a:pPr marL="285750" lvl="0" indent="-285750">
              <a:spcBef>
                <a:spcPts val="600"/>
              </a:spcBef>
              <a:spcAft>
                <a:spcPts val="600"/>
              </a:spcAft>
              <a:buFont typeface="Arial" pitchFamily="34" charset="0"/>
              <a:buChar char="•"/>
            </a:pPr>
            <a:r>
              <a:rPr lang="en-GB" sz="2100" dirty="0"/>
              <a:t>minimal damaging of goods,</a:t>
            </a:r>
            <a:endParaRPr lang="hr-HR" sz="2100" dirty="0"/>
          </a:p>
          <a:p>
            <a:pPr marL="285750" lvl="0" indent="-285750">
              <a:spcBef>
                <a:spcPts val="600"/>
              </a:spcBef>
              <a:spcAft>
                <a:spcPts val="600"/>
              </a:spcAft>
              <a:buFont typeface="Arial" pitchFamily="34" charset="0"/>
              <a:buChar char="•"/>
            </a:pPr>
            <a:r>
              <a:rPr lang="en-GB" sz="2100" dirty="0"/>
              <a:t>avoiding of significant handling costs,</a:t>
            </a:r>
            <a:endParaRPr lang="hr-HR" sz="2100" dirty="0"/>
          </a:p>
          <a:p>
            <a:pPr marL="285750" lvl="0" indent="-285750">
              <a:spcBef>
                <a:spcPts val="600"/>
              </a:spcBef>
              <a:spcAft>
                <a:spcPts val="600"/>
              </a:spcAft>
              <a:buFont typeface="Arial" pitchFamily="34" charset="0"/>
              <a:buChar char="•"/>
            </a:pPr>
            <a:r>
              <a:rPr lang="en-GB" sz="2100" dirty="0"/>
              <a:t>saving on handling costs by using adequate proper machinery, </a:t>
            </a:r>
            <a:r>
              <a:rPr lang="en-GB" sz="2100" dirty="0" smtClean="0"/>
              <a:t>and</a:t>
            </a:r>
            <a:r>
              <a:rPr lang="hr-HR" sz="2100" dirty="0"/>
              <a:t> </a:t>
            </a:r>
            <a:r>
              <a:rPr lang="en-GB" sz="2100" dirty="0" smtClean="0"/>
              <a:t>total </a:t>
            </a:r>
            <a:r>
              <a:rPr lang="en-GB" sz="2100" dirty="0"/>
              <a:t>lower transport costs due to the selection of railways as </a:t>
            </a:r>
            <a:r>
              <a:rPr lang="en-GB" sz="2100" dirty="0" smtClean="0"/>
              <a:t>cost</a:t>
            </a:r>
            <a:r>
              <a:rPr lang="hr-HR" sz="2100" dirty="0" smtClean="0"/>
              <a:t> </a:t>
            </a:r>
            <a:r>
              <a:rPr lang="en-GB" sz="2100" dirty="0" smtClean="0"/>
              <a:t>affordable </a:t>
            </a:r>
            <a:r>
              <a:rPr lang="en-GB" sz="2100" dirty="0"/>
              <a:t>land carrier.</a:t>
            </a:r>
            <a:endParaRPr lang="hr-HR" sz="2100" dirty="0"/>
          </a:p>
          <a:p>
            <a:r>
              <a:rPr lang="en-GB" sz="2000" dirty="0"/>
              <a:t> </a:t>
            </a:r>
            <a:endParaRPr lang="hr-HR" sz="2000" dirty="0"/>
          </a:p>
          <a:p>
            <a:r>
              <a:rPr lang="en-GB" dirty="0"/>
              <a:t> </a:t>
            </a:r>
            <a:endParaRPr lang="hr-HR" dirty="0"/>
          </a:p>
          <a:p>
            <a:r>
              <a:rPr lang="hr-HR" dirty="0"/>
              <a:t> </a:t>
            </a:r>
          </a:p>
        </p:txBody>
      </p:sp>
    </p:spTree>
    <p:extLst>
      <p:ext uri="{BB962C8B-B14F-4D97-AF65-F5344CB8AC3E}">
        <p14:creationId xmlns:p14="http://schemas.microsoft.com/office/powerpoint/2010/main" val="3940870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4669979"/>
          </a:xfrm>
        </p:spPr>
        <p:txBody>
          <a:bodyPr/>
          <a:lstStyle/>
          <a:p>
            <a:pPr marL="0" indent="0" algn="ctr">
              <a:buNone/>
            </a:pPr>
            <a:r>
              <a:rPr lang="en-GB" sz="2400" b="1" dirty="0">
                <a:solidFill>
                  <a:schemeClr val="tx2"/>
                </a:solidFill>
              </a:rPr>
              <a:t>ADVANTAGES OF USING INDUSTRIAL TRACKS</a:t>
            </a:r>
            <a:endParaRPr lang="hr-HR" sz="2400" dirty="0">
              <a:solidFill>
                <a:schemeClr val="tx2"/>
              </a:solidFill>
            </a:endParaRPr>
          </a:p>
          <a:p>
            <a:pPr marL="0" indent="0">
              <a:buNone/>
            </a:pPr>
            <a:endParaRPr lang="hr-HR" dirty="0" smtClean="0"/>
          </a:p>
          <a:p>
            <a:pPr marL="0" indent="0" algn="ctr">
              <a:spcBef>
                <a:spcPts val="600"/>
              </a:spcBef>
              <a:spcAft>
                <a:spcPts val="600"/>
              </a:spcAft>
              <a:buNone/>
            </a:pPr>
            <a:r>
              <a:rPr lang="en-GB" sz="2100" b="1" dirty="0" smtClean="0"/>
              <a:t>Advantages </a:t>
            </a:r>
            <a:r>
              <a:rPr lang="en-GB" sz="2100" b="1" dirty="0"/>
              <a:t>of industrial tracks for the railways:</a:t>
            </a:r>
            <a:endParaRPr lang="hr-HR" sz="2100" b="1" dirty="0"/>
          </a:p>
          <a:p>
            <a:pPr lvl="0">
              <a:spcBef>
                <a:spcPts val="600"/>
              </a:spcBef>
              <a:spcAft>
                <a:spcPts val="600"/>
              </a:spcAft>
            </a:pPr>
            <a:r>
              <a:rPr lang="en-GB" sz="2100" dirty="0"/>
              <a:t>possibility of starting direct trains,</a:t>
            </a:r>
            <a:endParaRPr lang="hr-HR" sz="2100" dirty="0"/>
          </a:p>
          <a:p>
            <a:pPr lvl="0">
              <a:spcBef>
                <a:spcPts val="600"/>
              </a:spcBef>
              <a:spcAft>
                <a:spcPts val="600"/>
              </a:spcAft>
            </a:pPr>
            <a:r>
              <a:rPr lang="en-GB" sz="2100" dirty="0"/>
              <a:t>disburdening of station handling tracks,</a:t>
            </a:r>
            <a:endParaRPr lang="hr-HR" sz="2100" dirty="0"/>
          </a:p>
          <a:p>
            <a:pPr lvl="0">
              <a:spcBef>
                <a:spcPts val="600"/>
              </a:spcBef>
              <a:spcAft>
                <a:spcPts val="600"/>
              </a:spcAft>
            </a:pPr>
            <a:r>
              <a:rPr lang="en-GB" sz="2100" dirty="0"/>
              <a:t>shorter time of wagon turnover,</a:t>
            </a:r>
            <a:endParaRPr lang="hr-HR" sz="2100" dirty="0"/>
          </a:p>
          <a:p>
            <a:pPr lvl="0">
              <a:spcBef>
                <a:spcPts val="600"/>
              </a:spcBef>
              <a:spcAft>
                <a:spcPts val="600"/>
              </a:spcAft>
            </a:pPr>
            <a:r>
              <a:rPr lang="en-GB" sz="2100" dirty="0"/>
              <a:t>direct connection of internal and international rail transport, and</a:t>
            </a:r>
            <a:endParaRPr lang="hr-HR" sz="2100" dirty="0"/>
          </a:p>
          <a:p>
            <a:pPr lvl="0">
              <a:spcBef>
                <a:spcPts val="600"/>
              </a:spcBef>
              <a:spcAft>
                <a:spcPts val="600"/>
              </a:spcAft>
            </a:pPr>
            <a:r>
              <a:rPr lang="en-GB" sz="2100" dirty="0"/>
              <a:t>formation of a solid and permanent contact with the big users.</a:t>
            </a:r>
            <a:endParaRPr lang="hr-HR" sz="2100" dirty="0"/>
          </a:p>
          <a:p>
            <a:pPr>
              <a:spcBef>
                <a:spcPts val="600"/>
              </a:spcBef>
              <a:spcAft>
                <a:spcPts val="600"/>
              </a:spcAft>
            </a:pPr>
            <a:endParaRPr lang="hr-HR" dirty="0"/>
          </a:p>
        </p:txBody>
      </p:sp>
    </p:spTree>
    <p:extLst>
      <p:ext uri="{BB962C8B-B14F-4D97-AF65-F5344CB8AC3E}">
        <p14:creationId xmlns:p14="http://schemas.microsoft.com/office/powerpoint/2010/main" val="1650451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363272" cy="5793507"/>
          </a:xfrm>
        </p:spPr>
        <p:txBody>
          <a:bodyPr/>
          <a:lstStyle/>
          <a:p>
            <a:pPr marL="0" indent="0">
              <a:buNone/>
            </a:pPr>
            <a:r>
              <a:rPr lang="en-GB" sz="2400" b="1" dirty="0" smtClean="0">
                <a:solidFill>
                  <a:schemeClr val="tx2"/>
                </a:solidFill>
              </a:rPr>
              <a:t>ANALYSIS OF OPERATIONS ON INDUSTRIAL TRACKS IN THE REPUBLIC OF CROATIA</a:t>
            </a:r>
            <a:endParaRPr lang="hr-HR" sz="2400" b="1" dirty="0" smtClean="0">
              <a:solidFill>
                <a:schemeClr val="tx2"/>
              </a:solidFill>
            </a:endParaRPr>
          </a:p>
          <a:p>
            <a:pPr marL="0" indent="0">
              <a:buNone/>
            </a:pPr>
            <a:endParaRPr lang="hr-HR" sz="2400" b="1" dirty="0">
              <a:solidFill>
                <a:schemeClr val="tx2"/>
              </a:solidFill>
            </a:endParaRPr>
          </a:p>
          <a:p>
            <a:pPr marL="0" indent="0">
              <a:buNone/>
            </a:pPr>
            <a:endParaRPr lang="hr-HR" dirty="0"/>
          </a:p>
        </p:txBody>
      </p:sp>
      <p:sp>
        <p:nvSpPr>
          <p:cNvPr id="4" name="Rectangle 3"/>
          <p:cNvSpPr/>
          <p:nvPr/>
        </p:nvSpPr>
        <p:spPr>
          <a:xfrm>
            <a:off x="683568" y="1772816"/>
            <a:ext cx="5112568" cy="646331"/>
          </a:xfrm>
          <a:prstGeom prst="rect">
            <a:avLst/>
          </a:prstGeom>
        </p:spPr>
        <p:txBody>
          <a:bodyPr wrap="square">
            <a:spAutoFit/>
          </a:bodyPr>
          <a:lstStyle/>
          <a:p>
            <a:r>
              <a:rPr lang="en-GB" b="1" dirty="0"/>
              <a:t>Table 1. Number of recorded industrial tracks and their users in 2009</a:t>
            </a:r>
            <a:endParaRPr lang="hr-HR" b="1" dirty="0"/>
          </a:p>
        </p:txBody>
      </p:sp>
      <p:graphicFrame>
        <p:nvGraphicFramePr>
          <p:cNvPr id="5" name="Table 4"/>
          <p:cNvGraphicFramePr>
            <a:graphicFrameLocks noGrp="1"/>
          </p:cNvGraphicFramePr>
          <p:nvPr>
            <p:extLst>
              <p:ext uri="{D42A27DB-BD31-4B8C-83A1-F6EECF244321}">
                <p14:modId xmlns:p14="http://schemas.microsoft.com/office/powerpoint/2010/main" val="2294293412"/>
              </p:ext>
            </p:extLst>
          </p:nvPr>
        </p:nvGraphicFramePr>
        <p:xfrm>
          <a:off x="2411760" y="2708920"/>
          <a:ext cx="4608512" cy="1896065"/>
        </p:xfrm>
        <a:graphic>
          <a:graphicData uri="http://schemas.openxmlformats.org/drawingml/2006/table">
            <a:tbl>
              <a:tblPr firstRow="1" firstCol="1" lastRow="1" lastCol="1" bandRow="1" bandCol="1">
                <a:tableStyleId>{5C22544A-7EE6-4342-B048-85BDC9FD1C3A}</a:tableStyleId>
              </a:tblPr>
              <a:tblGrid>
                <a:gridCol w="3416931"/>
                <a:gridCol w="1191581"/>
              </a:tblGrid>
              <a:tr h="379213">
                <a:tc>
                  <a:txBody>
                    <a:bodyPr/>
                    <a:lstStyle/>
                    <a:p>
                      <a:pPr algn="just">
                        <a:lnSpc>
                          <a:spcPct val="115000"/>
                        </a:lnSpc>
                        <a:spcAft>
                          <a:spcPts val="0"/>
                        </a:spcAft>
                      </a:pPr>
                      <a:r>
                        <a:rPr lang="en-GB" sz="1200" dirty="0">
                          <a:effectLst/>
                        </a:rPr>
                        <a:t>Scope</a:t>
                      </a:r>
                      <a:endParaRPr lang="hr-HR" sz="11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en-GB" sz="1200">
                          <a:effectLst/>
                        </a:rPr>
                        <a:t>2009 </a:t>
                      </a:r>
                      <a:endParaRPr lang="hr-HR" sz="1100">
                        <a:effectLst/>
                        <a:latin typeface="Calibri"/>
                        <a:ea typeface="Times New Roman"/>
                        <a:cs typeface="Times New Roman"/>
                      </a:endParaRPr>
                    </a:p>
                  </a:txBody>
                  <a:tcPr marL="68580" marR="68580" marT="0" marB="0"/>
                </a:tc>
              </a:tr>
              <a:tr h="379213">
                <a:tc>
                  <a:txBody>
                    <a:bodyPr/>
                    <a:lstStyle/>
                    <a:p>
                      <a:pPr>
                        <a:lnSpc>
                          <a:spcPct val="115000"/>
                        </a:lnSpc>
                        <a:spcAft>
                          <a:spcPts val="0"/>
                        </a:spcAft>
                      </a:pPr>
                      <a:r>
                        <a:rPr lang="en-GB" sz="1200">
                          <a:effectLst/>
                        </a:rPr>
                        <a:t>Recorded industrial tracks</a:t>
                      </a:r>
                      <a:endParaRPr lang="hr-HR" sz="11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en-GB" sz="1200">
                          <a:effectLst/>
                        </a:rPr>
                        <a:t>314</a:t>
                      </a:r>
                      <a:endParaRPr lang="hr-HR" sz="1100">
                        <a:effectLst/>
                        <a:latin typeface="Calibri"/>
                        <a:ea typeface="Times New Roman"/>
                        <a:cs typeface="Times New Roman"/>
                      </a:endParaRPr>
                    </a:p>
                  </a:txBody>
                  <a:tcPr marL="68580" marR="68580" marT="0" marB="0" anchor="ctr"/>
                </a:tc>
              </a:tr>
              <a:tr h="379213">
                <a:tc>
                  <a:txBody>
                    <a:bodyPr/>
                    <a:lstStyle/>
                    <a:p>
                      <a:pPr algn="just">
                        <a:lnSpc>
                          <a:spcPct val="115000"/>
                        </a:lnSpc>
                        <a:spcAft>
                          <a:spcPts val="0"/>
                        </a:spcAft>
                      </a:pPr>
                      <a:r>
                        <a:rPr lang="en-GB" sz="1200">
                          <a:effectLst/>
                        </a:rPr>
                        <a:t>Active industrial tracks</a:t>
                      </a:r>
                      <a:endParaRPr lang="hr-HR" sz="11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en-GB" sz="1200">
                          <a:effectLst/>
                        </a:rPr>
                        <a:t>277</a:t>
                      </a:r>
                      <a:endParaRPr lang="hr-HR" sz="1100">
                        <a:effectLst/>
                        <a:latin typeface="Calibri"/>
                        <a:ea typeface="Times New Roman"/>
                        <a:cs typeface="Times New Roman"/>
                      </a:endParaRPr>
                    </a:p>
                  </a:txBody>
                  <a:tcPr marL="68580" marR="68580" marT="0" marB="0" anchor="ctr"/>
                </a:tc>
              </a:tr>
              <a:tr h="379213">
                <a:tc>
                  <a:txBody>
                    <a:bodyPr/>
                    <a:lstStyle/>
                    <a:p>
                      <a:pPr algn="just">
                        <a:lnSpc>
                          <a:spcPct val="115000"/>
                        </a:lnSpc>
                        <a:spcAft>
                          <a:spcPts val="0"/>
                        </a:spcAft>
                      </a:pPr>
                      <a:r>
                        <a:rPr lang="en-GB" sz="1200">
                          <a:effectLst/>
                        </a:rPr>
                        <a:t>Dormant industrial tracks</a:t>
                      </a:r>
                      <a:endParaRPr lang="hr-HR" sz="11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en-GB" sz="1200">
                          <a:effectLst/>
                        </a:rPr>
                        <a:t>37</a:t>
                      </a:r>
                      <a:endParaRPr lang="hr-HR" sz="1100">
                        <a:effectLst/>
                        <a:latin typeface="Calibri"/>
                        <a:ea typeface="Times New Roman"/>
                        <a:cs typeface="Times New Roman"/>
                      </a:endParaRPr>
                    </a:p>
                  </a:txBody>
                  <a:tcPr marL="68580" marR="68580" marT="0" marB="0" anchor="ctr"/>
                </a:tc>
              </a:tr>
              <a:tr h="379213">
                <a:tc>
                  <a:txBody>
                    <a:bodyPr/>
                    <a:lstStyle/>
                    <a:p>
                      <a:pPr algn="just">
                        <a:lnSpc>
                          <a:spcPct val="115000"/>
                        </a:lnSpc>
                        <a:spcAft>
                          <a:spcPts val="0"/>
                        </a:spcAft>
                      </a:pPr>
                      <a:r>
                        <a:rPr lang="en-GB" sz="1200">
                          <a:effectLst/>
                        </a:rPr>
                        <a:t>Co-users</a:t>
                      </a:r>
                      <a:endParaRPr lang="hr-HR" sz="11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en-GB" sz="1200" dirty="0">
                          <a:effectLst/>
                        </a:rPr>
                        <a:t>126</a:t>
                      </a:r>
                      <a:endParaRPr lang="hr-HR" sz="1100" dirty="0">
                        <a:effectLst/>
                        <a:latin typeface="Calibri"/>
                        <a:ea typeface="Times New Roman"/>
                        <a:cs typeface="Times New Roman"/>
                      </a:endParaRPr>
                    </a:p>
                  </a:txBody>
                  <a:tcPr marL="68580" marR="68580" marT="0" marB="0" anchor="ctr"/>
                </a:tc>
              </a:tr>
            </a:tbl>
          </a:graphicData>
        </a:graphic>
      </p:graphicFrame>
    </p:spTree>
    <p:extLst>
      <p:ext uri="{BB962C8B-B14F-4D97-AF65-F5344CB8AC3E}">
        <p14:creationId xmlns:p14="http://schemas.microsoft.com/office/powerpoint/2010/main" val="876577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endParaRPr lang="hr-HR" sz="1800" b="1" dirty="0" smtClean="0"/>
          </a:p>
          <a:p>
            <a:endParaRPr lang="hr-HR" sz="1800" b="1" dirty="0"/>
          </a:p>
          <a:p>
            <a:pPr marL="0" indent="0">
              <a:buNone/>
            </a:pPr>
            <a:r>
              <a:rPr lang="en-GB" sz="1800" b="1" dirty="0" smtClean="0"/>
              <a:t>Table </a:t>
            </a:r>
            <a:r>
              <a:rPr lang="en-GB" sz="1800" b="1" dirty="0"/>
              <a:t>2. Total loading and unloading operations on industrial tracks of </a:t>
            </a:r>
            <a:r>
              <a:rPr lang="en-GB" sz="1800" b="1" dirty="0" smtClean="0"/>
              <a:t>HŽ Cargo </a:t>
            </a:r>
            <a:r>
              <a:rPr lang="en-GB" sz="1800" b="1" dirty="0"/>
              <a:t>d.o.o</a:t>
            </a:r>
            <a:r>
              <a:rPr lang="en-GB" sz="1800" b="1" dirty="0" smtClean="0"/>
              <a:t>.</a:t>
            </a:r>
            <a:endParaRPr lang="hr-HR" sz="1800" b="1" dirty="0" smtClean="0"/>
          </a:p>
        </p:txBody>
      </p:sp>
      <p:graphicFrame>
        <p:nvGraphicFramePr>
          <p:cNvPr id="4" name="Table 3"/>
          <p:cNvGraphicFramePr>
            <a:graphicFrameLocks noGrp="1"/>
          </p:cNvGraphicFramePr>
          <p:nvPr>
            <p:extLst>
              <p:ext uri="{D42A27DB-BD31-4B8C-83A1-F6EECF244321}">
                <p14:modId xmlns:p14="http://schemas.microsoft.com/office/powerpoint/2010/main" val="2674286036"/>
              </p:ext>
            </p:extLst>
          </p:nvPr>
        </p:nvGraphicFramePr>
        <p:xfrm>
          <a:off x="611560" y="1772816"/>
          <a:ext cx="7776864" cy="2693106"/>
        </p:xfrm>
        <a:graphic>
          <a:graphicData uri="http://schemas.openxmlformats.org/drawingml/2006/table">
            <a:tbl>
              <a:tblPr firstRow="1" firstCol="1" lastRow="1" lastCol="1" bandRow="1" bandCol="1">
                <a:tableStyleId>{5C22544A-7EE6-4342-B048-85BDC9FD1C3A}</a:tableStyleId>
              </a:tblPr>
              <a:tblGrid>
                <a:gridCol w="1290832"/>
                <a:gridCol w="1290832"/>
                <a:gridCol w="1039040"/>
                <a:gridCol w="1039040"/>
                <a:gridCol w="1039040"/>
                <a:gridCol w="1039040"/>
                <a:gridCol w="1039040"/>
              </a:tblGrid>
              <a:tr h="681404">
                <a:tc rowSpan="2">
                  <a:txBody>
                    <a:bodyPr/>
                    <a:lstStyle/>
                    <a:p>
                      <a:pPr algn="just">
                        <a:lnSpc>
                          <a:spcPct val="115000"/>
                        </a:lnSpc>
                        <a:spcAft>
                          <a:spcPts val="0"/>
                        </a:spcAft>
                      </a:pPr>
                      <a:r>
                        <a:rPr lang="en-GB" sz="1400" dirty="0">
                          <a:effectLst/>
                        </a:rPr>
                        <a:t>REGIONAL OFFICE</a:t>
                      </a:r>
                      <a:endParaRPr lang="hr-HR" sz="1400" dirty="0">
                        <a:effectLst/>
                        <a:latin typeface="Calibri"/>
                        <a:ea typeface="Times New Roman"/>
                        <a:cs typeface="Times New Roman"/>
                      </a:endParaRPr>
                    </a:p>
                  </a:txBody>
                  <a:tcPr marL="68580" marR="68580" marT="0" marB="0"/>
                </a:tc>
                <a:tc rowSpan="2">
                  <a:txBody>
                    <a:bodyPr/>
                    <a:lstStyle/>
                    <a:p>
                      <a:pPr algn="just">
                        <a:lnSpc>
                          <a:spcPct val="115000"/>
                        </a:lnSpc>
                        <a:spcAft>
                          <a:spcPts val="0"/>
                        </a:spcAft>
                      </a:pPr>
                      <a:r>
                        <a:rPr lang="en-GB" sz="1400" dirty="0">
                          <a:effectLst/>
                        </a:rPr>
                        <a:t>INDICATORS</a:t>
                      </a:r>
                      <a:endParaRPr lang="hr-HR" sz="1400" dirty="0">
                        <a:effectLst/>
                        <a:latin typeface="Calibri"/>
                        <a:ea typeface="Times New Roman"/>
                        <a:cs typeface="Times New Roman"/>
                      </a:endParaRPr>
                    </a:p>
                  </a:txBody>
                  <a:tcPr marL="68580" marR="68580" marT="0" marB="0"/>
                </a:tc>
                <a:tc gridSpan="5">
                  <a:txBody>
                    <a:bodyPr/>
                    <a:lstStyle/>
                    <a:p>
                      <a:pPr algn="just">
                        <a:lnSpc>
                          <a:spcPct val="115000"/>
                        </a:lnSpc>
                        <a:spcAft>
                          <a:spcPts val="0"/>
                        </a:spcAft>
                      </a:pPr>
                      <a:r>
                        <a:rPr lang="en-GB" sz="1400" dirty="0">
                          <a:effectLst/>
                        </a:rPr>
                        <a:t>YEAR</a:t>
                      </a:r>
                      <a:endParaRPr lang="hr-HR" sz="1400" dirty="0">
                        <a:effectLst/>
                        <a:latin typeface="Calibri"/>
                        <a:ea typeface="Times New Roman"/>
                        <a:cs typeface="Times New Roman"/>
                      </a:endParaRPr>
                    </a:p>
                  </a:txBody>
                  <a:tcPr marL="68580" marR="68580" marT="0" marB="0" anchor="ct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r>
              <a:tr h="681404">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en-GB" sz="1600">
                          <a:effectLst/>
                        </a:rPr>
                        <a:t>2008</a:t>
                      </a:r>
                      <a:endParaRPr lang="hr-HR" sz="16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en-GB" sz="1600" dirty="0">
                          <a:effectLst/>
                        </a:rPr>
                        <a:t>2009</a:t>
                      </a:r>
                      <a:endParaRPr lang="hr-HR" sz="1600" dirty="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en-GB" sz="1600" dirty="0">
                          <a:effectLst/>
                        </a:rPr>
                        <a:t>2010</a:t>
                      </a:r>
                      <a:endParaRPr lang="hr-HR" sz="1600" dirty="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en-GB" sz="1600">
                          <a:effectLst/>
                        </a:rPr>
                        <a:t>2011</a:t>
                      </a:r>
                      <a:endParaRPr lang="hr-HR" sz="16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en-GB" sz="1600" dirty="0">
                          <a:effectLst/>
                        </a:rPr>
                        <a:t>2012</a:t>
                      </a:r>
                      <a:endParaRPr lang="hr-HR" sz="1600" dirty="0">
                        <a:effectLst/>
                        <a:latin typeface="Calibri"/>
                        <a:ea typeface="Times New Roman"/>
                        <a:cs typeface="Times New Roman"/>
                      </a:endParaRPr>
                    </a:p>
                  </a:txBody>
                  <a:tcPr marL="68580" marR="68580" marT="0" marB="0" anchor="ctr"/>
                </a:tc>
              </a:tr>
              <a:tr h="423948">
                <a:tc rowSpan="2">
                  <a:txBody>
                    <a:bodyPr/>
                    <a:lstStyle/>
                    <a:p>
                      <a:pPr algn="just">
                        <a:lnSpc>
                          <a:spcPct val="115000"/>
                        </a:lnSpc>
                        <a:spcAft>
                          <a:spcPts val="0"/>
                        </a:spcAft>
                      </a:pPr>
                      <a:r>
                        <a:rPr lang="en-GB" sz="1400" dirty="0">
                          <a:effectLst/>
                        </a:rPr>
                        <a:t>INDUSTRIAL TRACKS TOTAL</a:t>
                      </a:r>
                      <a:endParaRPr lang="hr-HR" sz="1400" dirty="0">
                        <a:effectLst/>
                        <a:latin typeface="Calibri"/>
                        <a:ea typeface="Times New Roman"/>
                        <a:cs typeface="Times New Roman"/>
                      </a:endParaRPr>
                    </a:p>
                  </a:txBody>
                  <a:tcPr marL="68580" marR="68580" marT="0" marB="0" anchor="ctr"/>
                </a:tc>
                <a:tc>
                  <a:txBody>
                    <a:bodyPr/>
                    <a:lstStyle/>
                    <a:p>
                      <a:pPr algn="just">
                        <a:lnSpc>
                          <a:spcPct val="115000"/>
                        </a:lnSpc>
                        <a:spcAft>
                          <a:spcPts val="0"/>
                        </a:spcAft>
                      </a:pPr>
                      <a:r>
                        <a:rPr lang="en-GB" sz="1600" dirty="0">
                          <a:effectLst/>
                        </a:rPr>
                        <a:t>WAGONS</a:t>
                      </a:r>
                      <a:endParaRPr lang="hr-HR" sz="16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600" dirty="0">
                          <a:effectLst/>
                        </a:rPr>
                        <a:t>247,582</a:t>
                      </a:r>
                      <a:endParaRPr lang="hr-HR" sz="16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600">
                          <a:effectLst/>
                        </a:rPr>
                        <a:t>228,291</a:t>
                      </a:r>
                      <a:endParaRPr lang="hr-HR" sz="160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600">
                          <a:effectLst/>
                        </a:rPr>
                        <a:t>216,966</a:t>
                      </a:r>
                      <a:endParaRPr lang="hr-HR" sz="160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600">
                          <a:effectLst/>
                        </a:rPr>
                        <a:t>225,583</a:t>
                      </a:r>
                      <a:endParaRPr lang="hr-HR" sz="160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600">
                          <a:effectLst/>
                        </a:rPr>
                        <a:t>262,122</a:t>
                      </a:r>
                      <a:endParaRPr lang="hr-HR" sz="1600">
                        <a:effectLst/>
                        <a:latin typeface="Calibri"/>
                        <a:ea typeface="Times New Roman"/>
                        <a:cs typeface="Times New Roman"/>
                      </a:endParaRPr>
                    </a:p>
                  </a:txBody>
                  <a:tcPr marL="68580" marR="68580" marT="0" marB="0" anchor="ctr"/>
                </a:tc>
              </a:tr>
              <a:tr h="906350">
                <a:tc vMerge="1">
                  <a:txBody>
                    <a:bodyPr/>
                    <a:lstStyle/>
                    <a:p>
                      <a:endParaRPr lang="hr-HR"/>
                    </a:p>
                  </a:txBody>
                  <a:tcPr/>
                </a:tc>
                <a:tc>
                  <a:txBody>
                    <a:bodyPr/>
                    <a:lstStyle/>
                    <a:p>
                      <a:pPr algn="just">
                        <a:lnSpc>
                          <a:spcPct val="115000"/>
                        </a:lnSpc>
                        <a:spcAft>
                          <a:spcPts val="0"/>
                        </a:spcAft>
                      </a:pPr>
                      <a:r>
                        <a:rPr lang="en-GB" sz="1600" dirty="0">
                          <a:effectLst/>
                        </a:rPr>
                        <a:t>TONS</a:t>
                      </a:r>
                      <a:endParaRPr lang="hr-HR" sz="16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400" dirty="0">
                          <a:effectLst/>
                        </a:rPr>
                        <a:t>10,209,747</a:t>
                      </a:r>
                      <a:endParaRPr lang="hr-HR" sz="14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400" dirty="0">
                          <a:effectLst/>
                        </a:rPr>
                        <a:t>9,600,896</a:t>
                      </a:r>
                      <a:endParaRPr lang="hr-HR" sz="14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400" dirty="0">
                          <a:effectLst/>
                        </a:rPr>
                        <a:t>9,051,526</a:t>
                      </a:r>
                      <a:endParaRPr lang="hr-HR" sz="14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400" dirty="0">
                          <a:effectLst/>
                        </a:rPr>
                        <a:t>9,376,290</a:t>
                      </a:r>
                      <a:endParaRPr lang="hr-HR" sz="1400" dirty="0">
                        <a:effectLst/>
                        <a:latin typeface="Calibri"/>
                        <a:ea typeface="Times New Roman"/>
                        <a:cs typeface="Times New Roman"/>
                      </a:endParaRPr>
                    </a:p>
                  </a:txBody>
                  <a:tcPr marL="68580" marR="68580" marT="0" marB="0" anchor="ctr"/>
                </a:tc>
                <a:tc>
                  <a:txBody>
                    <a:bodyPr/>
                    <a:lstStyle/>
                    <a:p>
                      <a:pPr algn="r">
                        <a:lnSpc>
                          <a:spcPct val="115000"/>
                        </a:lnSpc>
                        <a:spcAft>
                          <a:spcPts val="0"/>
                        </a:spcAft>
                      </a:pPr>
                      <a:r>
                        <a:rPr lang="en-GB" sz="1400" dirty="0">
                          <a:effectLst/>
                        </a:rPr>
                        <a:t>10,828,426</a:t>
                      </a:r>
                      <a:endParaRPr lang="hr-HR" sz="1400" dirty="0">
                        <a:effectLst/>
                        <a:latin typeface="Calibri"/>
                        <a:ea typeface="Times New Roman"/>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177448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buNone/>
            </a:pPr>
            <a:r>
              <a:rPr lang="en-GB" sz="2400" b="1" dirty="0">
                <a:solidFill>
                  <a:schemeClr val="tx2"/>
                </a:solidFill>
              </a:rPr>
              <a:t>Existing condition in entrepreneurial and free zones </a:t>
            </a:r>
            <a:endParaRPr lang="hr-HR" sz="2400" b="1" dirty="0">
              <a:solidFill>
                <a:schemeClr val="tx2"/>
              </a:solidFill>
            </a:endParaRPr>
          </a:p>
          <a:p>
            <a:endParaRPr lang="hr-H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3422" y="1082674"/>
            <a:ext cx="5238858" cy="4506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4760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buNone/>
            </a:pPr>
            <a:r>
              <a:rPr lang="en-GB" sz="2400" b="1" dirty="0">
                <a:solidFill>
                  <a:schemeClr val="tx2"/>
                </a:solidFill>
              </a:rPr>
              <a:t>Research </a:t>
            </a:r>
            <a:r>
              <a:rPr lang="en-GB" sz="2400" b="1" dirty="0" smtClean="0">
                <a:solidFill>
                  <a:schemeClr val="tx2"/>
                </a:solidFill>
              </a:rPr>
              <a:t>methodology</a:t>
            </a:r>
            <a:endParaRPr lang="hr-HR" sz="2400" b="1" dirty="0">
              <a:solidFill>
                <a:schemeClr val="tx2"/>
              </a:solidFill>
            </a:endParaRPr>
          </a:p>
          <a:p>
            <a:pPr algn="just">
              <a:buFontTx/>
              <a:buChar char="-"/>
            </a:pPr>
            <a:r>
              <a:rPr lang="en-GB" sz="2000" dirty="0" smtClean="0"/>
              <a:t>The </a:t>
            </a:r>
            <a:r>
              <a:rPr lang="en-GB" sz="2000" dirty="0"/>
              <a:t>research was carried out with the goal of establishing the need for the construction of new and the modernisation of the existing industrial tracks, with emphasis on the need for construction of industrial tracks in the area of business and free zones at a 2 kilometre distance from railway line. </a:t>
            </a:r>
            <a:endParaRPr lang="hr-HR" sz="2000" dirty="0" smtClean="0"/>
          </a:p>
          <a:p>
            <a:pPr algn="just">
              <a:buFontTx/>
              <a:buChar char="-"/>
            </a:pPr>
            <a:r>
              <a:rPr lang="en-GB" sz="2000" dirty="0"/>
              <a:t>The research encompassed all business and free zones within the subject distance</a:t>
            </a:r>
            <a:r>
              <a:rPr lang="en-GB" sz="2000" dirty="0" smtClean="0"/>
              <a:t>.</a:t>
            </a:r>
            <a:endParaRPr lang="hr-HR" sz="2000" dirty="0" smtClean="0"/>
          </a:p>
          <a:p>
            <a:pPr algn="just">
              <a:buFontTx/>
              <a:buChar char="-"/>
            </a:pPr>
            <a:r>
              <a:rPr lang="en-GB" sz="2000" dirty="0"/>
              <a:t>Field research was carried out in cooperation with HŽ </a:t>
            </a:r>
            <a:r>
              <a:rPr lang="en-GB" sz="2000" dirty="0" smtClean="0"/>
              <a:t>Cargo.</a:t>
            </a:r>
            <a:endParaRPr lang="hr-HR" sz="2000" dirty="0"/>
          </a:p>
          <a:p>
            <a:pPr algn="just">
              <a:buFontTx/>
              <a:buChar char="-"/>
            </a:pPr>
            <a:r>
              <a:rPr lang="en-GB" sz="2000" dirty="0" smtClean="0"/>
              <a:t>The </a:t>
            </a:r>
            <a:r>
              <a:rPr lang="en-GB" sz="2000" dirty="0"/>
              <a:t>survey included 518 business entities operating in business and free zones, of which 134 responded to the survey. </a:t>
            </a:r>
            <a:endParaRPr lang="hr-HR" sz="2000" dirty="0"/>
          </a:p>
          <a:p>
            <a:pPr marL="0" indent="0">
              <a:buNone/>
            </a:pPr>
            <a:r>
              <a:rPr lang="hr-HR" sz="2000" dirty="0" smtClean="0"/>
              <a:t> </a:t>
            </a:r>
            <a:endParaRPr lang="hr-HR" sz="2000" dirty="0"/>
          </a:p>
          <a:p>
            <a:pPr marL="0" indent="0">
              <a:buNone/>
            </a:pPr>
            <a:r>
              <a:rPr lang="hr-HR" sz="2000" dirty="0"/>
              <a:t> </a:t>
            </a:r>
          </a:p>
          <a:p>
            <a:pPr algn="just">
              <a:buFontTx/>
              <a:buChar char="-"/>
            </a:pPr>
            <a:endParaRPr lang="hr-HR" sz="2000" b="1" dirty="0">
              <a:solidFill>
                <a:schemeClr val="tx2"/>
              </a:solidFill>
            </a:endParaRPr>
          </a:p>
        </p:txBody>
      </p:sp>
    </p:spTree>
    <p:extLst>
      <p:ext uri="{BB962C8B-B14F-4D97-AF65-F5344CB8AC3E}">
        <p14:creationId xmlns:p14="http://schemas.microsoft.com/office/powerpoint/2010/main" val="2405101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48680"/>
            <a:ext cx="4109653" cy="208823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63" y="3239212"/>
            <a:ext cx="4467035" cy="21340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2091" y="476672"/>
            <a:ext cx="4416254" cy="223224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4542" y="3254943"/>
            <a:ext cx="4416254" cy="22782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292080" y="2640555"/>
            <a:ext cx="3429144" cy="369332"/>
          </a:xfrm>
          <a:prstGeom prst="rect">
            <a:avLst/>
          </a:prstGeom>
        </p:spPr>
        <p:txBody>
          <a:bodyPr wrap="none">
            <a:spAutoFit/>
          </a:bodyPr>
          <a:lstStyle/>
          <a:p>
            <a:r>
              <a:rPr lang="en-US" dirty="0"/>
              <a:t>What type of products you </a:t>
            </a:r>
            <a:r>
              <a:rPr lang="en-US" dirty="0" smtClean="0"/>
              <a:t>use</a:t>
            </a:r>
            <a:r>
              <a:rPr lang="hr-HR" dirty="0" smtClean="0"/>
              <a:t>?</a:t>
            </a:r>
            <a:endParaRPr lang="hr-HR" dirty="0"/>
          </a:p>
        </p:txBody>
      </p:sp>
      <p:sp>
        <p:nvSpPr>
          <p:cNvPr id="5" name="Rectangle 4"/>
          <p:cNvSpPr/>
          <p:nvPr/>
        </p:nvSpPr>
        <p:spPr>
          <a:xfrm>
            <a:off x="611560" y="2636912"/>
            <a:ext cx="2890535" cy="369332"/>
          </a:xfrm>
          <a:prstGeom prst="rect">
            <a:avLst/>
          </a:prstGeom>
        </p:spPr>
        <p:txBody>
          <a:bodyPr wrap="none">
            <a:spAutoFit/>
          </a:bodyPr>
          <a:lstStyle/>
          <a:p>
            <a:r>
              <a:rPr lang="en-US" dirty="0"/>
              <a:t>What </a:t>
            </a:r>
            <a:r>
              <a:rPr lang="hr-HR" dirty="0" smtClean="0"/>
              <a:t>is </a:t>
            </a:r>
            <a:r>
              <a:rPr lang="hr-HR" dirty="0" err="1" smtClean="0"/>
              <a:t>your</a:t>
            </a:r>
            <a:r>
              <a:rPr lang="hr-HR" dirty="0" smtClean="0"/>
              <a:t> </a:t>
            </a:r>
            <a:r>
              <a:rPr lang="hr-HR" dirty="0" err="1" smtClean="0"/>
              <a:t>field</a:t>
            </a:r>
            <a:r>
              <a:rPr lang="hr-HR" dirty="0" smtClean="0"/>
              <a:t> </a:t>
            </a:r>
            <a:r>
              <a:rPr lang="hr-HR" dirty="0" err="1" smtClean="0"/>
              <a:t>of</a:t>
            </a:r>
            <a:r>
              <a:rPr lang="hr-HR" dirty="0" smtClean="0"/>
              <a:t> work</a:t>
            </a:r>
            <a:r>
              <a:rPr lang="en-US" dirty="0" smtClean="0"/>
              <a:t>?</a:t>
            </a:r>
            <a:endParaRPr lang="hr-HR" dirty="0"/>
          </a:p>
        </p:txBody>
      </p:sp>
      <p:sp>
        <p:nvSpPr>
          <p:cNvPr id="6" name="Rectangle 5"/>
          <p:cNvSpPr/>
          <p:nvPr/>
        </p:nvSpPr>
        <p:spPr>
          <a:xfrm>
            <a:off x="251520" y="5339330"/>
            <a:ext cx="3685624" cy="369332"/>
          </a:xfrm>
          <a:prstGeom prst="rect">
            <a:avLst/>
          </a:prstGeom>
        </p:spPr>
        <p:txBody>
          <a:bodyPr wrap="none">
            <a:spAutoFit/>
          </a:bodyPr>
          <a:lstStyle/>
          <a:p>
            <a:r>
              <a:rPr lang="hr-HR" dirty="0" err="1"/>
              <a:t>How</a:t>
            </a:r>
            <a:r>
              <a:rPr lang="hr-HR" dirty="0"/>
              <a:t> </a:t>
            </a:r>
            <a:r>
              <a:rPr lang="hr-HR" dirty="0" err="1"/>
              <a:t>many</a:t>
            </a:r>
            <a:r>
              <a:rPr lang="hr-HR" dirty="0"/>
              <a:t> </a:t>
            </a:r>
            <a:r>
              <a:rPr lang="hr-HR" dirty="0" err="1" smtClean="0"/>
              <a:t>products</a:t>
            </a:r>
            <a:r>
              <a:rPr lang="hr-HR" dirty="0" smtClean="0"/>
              <a:t> </a:t>
            </a:r>
            <a:r>
              <a:rPr lang="hr-HR" dirty="0" err="1" smtClean="0"/>
              <a:t>you</a:t>
            </a:r>
            <a:r>
              <a:rPr lang="hr-HR" dirty="0" smtClean="0"/>
              <a:t> </a:t>
            </a:r>
            <a:r>
              <a:rPr lang="hr-HR" dirty="0" err="1" smtClean="0"/>
              <a:t>produce</a:t>
            </a:r>
            <a:r>
              <a:rPr lang="hr-HR" dirty="0" smtClean="0"/>
              <a:t>?</a:t>
            </a:r>
            <a:endParaRPr lang="hr-HR" dirty="0"/>
          </a:p>
        </p:txBody>
      </p:sp>
      <p:sp>
        <p:nvSpPr>
          <p:cNvPr id="7" name="Rectangle 6"/>
          <p:cNvSpPr/>
          <p:nvPr/>
        </p:nvSpPr>
        <p:spPr>
          <a:xfrm>
            <a:off x="5715208" y="5510207"/>
            <a:ext cx="3134256" cy="369332"/>
          </a:xfrm>
          <a:prstGeom prst="rect">
            <a:avLst/>
          </a:prstGeom>
        </p:spPr>
        <p:txBody>
          <a:bodyPr wrap="none">
            <a:spAutoFit/>
          </a:bodyPr>
          <a:lstStyle/>
          <a:p>
            <a:r>
              <a:rPr lang="hr-HR" dirty="0" err="1"/>
              <a:t>Type</a:t>
            </a:r>
            <a:r>
              <a:rPr lang="hr-HR" dirty="0"/>
              <a:t> </a:t>
            </a:r>
            <a:r>
              <a:rPr lang="hr-HR" dirty="0" err="1"/>
              <a:t>of</a:t>
            </a:r>
            <a:r>
              <a:rPr lang="hr-HR" dirty="0"/>
              <a:t> </a:t>
            </a:r>
            <a:r>
              <a:rPr lang="hr-HR" dirty="0" err="1"/>
              <a:t>packaging</a:t>
            </a:r>
            <a:r>
              <a:rPr lang="hr-HR" dirty="0"/>
              <a:t> </a:t>
            </a:r>
            <a:r>
              <a:rPr lang="hr-HR" dirty="0" err="1" smtClean="0"/>
              <a:t>products</a:t>
            </a:r>
            <a:r>
              <a:rPr lang="hr-HR" dirty="0" smtClean="0"/>
              <a:t>?</a:t>
            </a:r>
            <a:endParaRPr lang="hr-HR" dirty="0"/>
          </a:p>
        </p:txBody>
      </p:sp>
    </p:spTree>
    <p:extLst>
      <p:ext uri="{BB962C8B-B14F-4D97-AF65-F5344CB8AC3E}">
        <p14:creationId xmlns:p14="http://schemas.microsoft.com/office/powerpoint/2010/main" val="3735983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nizgDisplay Bold"/>
        <a:ea typeface=""/>
        <a:cs typeface=""/>
      </a:majorFont>
      <a:minorFont>
        <a:latin typeface="UnizgDisplay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nizgDisplay Bold"/>
        <a:ea typeface=""/>
        <a:cs typeface=""/>
      </a:majorFont>
      <a:minorFont>
        <a:latin typeface="UnizgDisplay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TotalTime>
  <Words>672</Words>
  <Application>Microsoft Office PowerPoint</Application>
  <PresentationFormat>On-screen Show (4:3)</PresentationFormat>
  <Paragraphs>117</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Warner Brothers Movie World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akulusic</dc:creator>
  <cp:lastModifiedBy>Nikolina Brnjac</cp:lastModifiedBy>
  <cp:revision>104</cp:revision>
  <cp:lastPrinted>2013-09-11T12:56:32Z</cp:lastPrinted>
  <dcterms:created xsi:type="dcterms:W3CDTF">2012-09-16T16:38:52Z</dcterms:created>
  <dcterms:modified xsi:type="dcterms:W3CDTF">2013-09-25T08:13:11Z</dcterms:modified>
</cp:coreProperties>
</file>