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20"/>
  </p:notesMasterIdLst>
  <p:sldIdLst>
    <p:sldId id="257" r:id="rId2"/>
    <p:sldId id="279" r:id="rId3"/>
    <p:sldId id="291" r:id="rId4"/>
    <p:sldId id="296" r:id="rId5"/>
    <p:sldId id="307" r:id="rId6"/>
    <p:sldId id="303" r:id="rId7"/>
    <p:sldId id="293" r:id="rId8"/>
    <p:sldId id="295" r:id="rId9"/>
    <p:sldId id="309" r:id="rId10"/>
    <p:sldId id="305" r:id="rId11"/>
    <p:sldId id="308" r:id="rId12"/>
    <p:sldId id="299" r:id="rId13"/>
    <p:sldId id="315" r:id="rId14"/>
    <p:sldId id="316" r:id="rId15"/>
    <p:sldId id="314" r:id="rId16"/>
    <p:sldId id="310" r:id="rId17"/>
    <p:sldId id="311" r:id="rId18"/>
    <p:sldId id="300" r:id="rId19"/>
  </p:sldIdLst>
  <p:sldSz cx="9144000" cy="6858000" type="screen4x3"/>
  <p:notesSz cx="7099300" cy="10234613"/>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6699FF"/>
    <a:srgbClr val="FF3300"/>
    <a:srgbClr val="FFFF66"/>
    <a:srgbClr val="FFFF00"/>
    <a:srgbClr val="FFCC66"/>
    <a:srgbClr val="9999FF"/>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542" autoAdjust="0"/>
    <p:restoredTop sz="97096" autoAdjust="0"/>
  </p:normalViewPr>
  <p:slideViewPr>
    <p:cSldViewPr>
      <p:cViewPr>
        <p:scale>
          <a:sx n="80" d="100"/>
          <a:sy n="80" d="100"/>
        </p:scale>
        <p:origin x="-78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endParaRPr lang="it-IT"/>
          </a:p>
        </p:txBody>
      </p:sp>
      <p:sp>
        <p:nvSpPr>
          <p:cNvPr id="3075"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endParaRPr lang="it-IT"/>
          </a:p>
        </p:txBody>
      </p:sp>
      <p:sp>
        <p:nvSpPr>
          <p:cNvPr id="3076"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8"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endParaRPr lang="it-IT"/>
          </a:p>
        </p:txBody>
      </p:sp>
      <p:sp>
        <p:nvSpPr>
          <p:cNvPr id="3079"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2E01C48B-98E9-423F-83A4-B072E5C0B51E}"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0D466-91A5-4F19-B0C5-C657DF59F757}" type="slidenum">
              <a:rPr lang="it-IT"/>
              <a:pPr/>
              <a:t>1</a:t>
            </a:fld>
            <a:endParaRPr lang="it-IT"/>
          </a:p>
        </p:txBody>
      </p:sp>
      <p:sp>
        <p:nvSpPr>
          <p:cNvPr id="6146"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6147"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39EE96-9642-4E23-86C7-81DAE6AF2109}" type="slidenum">
              <a:rPr lang="it-IT"/>
              <a:pPr/>
              <a:t>2</a:t>
            </a:fld>
            <a:endParaRPr lang="it-IT"/>
          </a:p>
        </p:txBody>
      </p:sp>
      <p:sp>
        <p:nvSpPr>
          <p:cNvPr id="53250" name="Rectangle 2"/>
          <p:cNvSpPr>
            <a:spLocks noGrp="1" noRot="1" noChangeAspect="1" noChangeArrowheads="1" noTextEdit="1"/>
          </p:cNvSpPr>
          <p:nvPr>
            <p:ph type="sldImg"/>
          </p:nvPr>
        </p:nvSpPr>
        <p:spPr>
          <a:xfrm>
            <a:off x="992188" y="768350"/>
            <a:ext cx="5114925" cy="3836988"/>
          </a:xfrm>
          <a:ln/>
        </p:spPr>
      </p:sp>
      <p:sp>
        <p:nvSpPr>
          <p:cNvPr id="53251" name="Rectangle 3"/>
          <p:cNvSpPr>
            <a:spLocks noGrp="1" noChangeArrowheads="1"/>
          </p:cNvSpPr>
          <p:nvPr>
            <p:ph type="body" idx="1"/>
          </p:nvPr>
        </p:nvSpPr>
        <p:spPr/>
        <p:txBody>
          <a:bodyPr/>
          <a:lstStyle/>
          <a:p>
            <a:r>
              <a:rPr lang="it-IT"/>
              <a:t>Gerarchizzare i livelli fra strumenti e casi</a:t>
            </a:r>
          </a:p>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A931E1-393B-45B6-B064-FAE4CCAAE408}" type="slidenum">
              <a:rPr lang="it-IT"/>
              <a:pPr/>
              <a:t>3</a:t>
            </a:fld>
            <a:endParaRPr lang="it-IT"/>
          </a:p>
        </p:txBody>
      </p:sp>
      <p:sp>
        <p:nvSpPr>
          <p:cNvPr id="90114"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0115"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FEA57-7611-49F0-85E9-FB5D1A7B69CA}" type="slidenum">
              <a:rPr lang="it-IT"/>
              <a:pPr/>
              <a:t>4</a:t>
            </a:fld>
            <a:endParaRPr lang="it-IT"/>
          </a:p>
        </p:txBody>
      </p:sp>
      <p:sp>
        <p:nvSpPr>
          <p:cNvPr id="100354"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100355"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FEA57-7611-49F0-85E9-FB5D1A7B69CA}" type="slidenum">
              <a:rPr lang="it-IT"/>
              <a:pPr/>
              <a:t>6</a:t>
            </a:fld>
            <a:endParaRPr lang="it-IT"/>
          </a:p>
        </p:txBody>
      </p:sp>
      <p:sp>
        <p:nvSpPr>
          <p:cNvPr id="100354"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100355"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07153A-1EB2-4486-BCAF-FC93153354D2}" type="slidenum">
              <a:rPr lang="it-IT"/>
              <a:pPr/>
              <a:t>7</a:t>
            </a:fld>
            <a:endParaRPr lang="it-IT"/>
          </a:p>
        </p:txBody>
      </p:sp>
      <p:sp>
        <p:nvSpPr>
          <p:cNvPr id="94210"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4211"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738675-4974-4F0C-A7A3-335A9B8A1060}" type="slidenum">
              <a:rPr lang="it-IT"/>
              <a:pPr/>
              <a:t>8</a:t>
            </a:fld>
            <a:endParaRPr lang="it-IT"/>
          </a:p>
        </p:txBody>
      </p:sp>
      <p:sp>
        <p:nvSpPr>
          <p:cNvPr id="98306"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8307"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A78B79-4CF9-4852-A656-DF22E01A27A2}" type="slidenum">
              <a:rPr lang="it-IT"/>
              <a:pPr/>
              <a:t>12</a:t>
            </a:fld>
            <a:endParaRPr lang="it-IT"/>
          </a:p>
        </p:txBody>
      </p:sp>
      <p:sp>
        <p:nvSpPr>
          <p:cNvPr id="106498"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106499"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773D57-A3CF-4023-9F45-6F6120677BB2}" type="slidenum">
              <a:rPr lang="it-IT"/>
              <a:pPr/>
              <a:t>18</a:t>
            </a:fld>
            <a:endParaRPr lang="it-IT"/>
          </a:p>
        </p:txBody>
      </p:sp>
      <p:sp>
        <p:nvSpPr>
          <p:cNvPr id="108546" name="Rectangle 2"/>
          <p:cNvSpPr>
            <a:spLocks noGrp="1" noRot="1" noChangeAspect="1" noChangeArrowheads="1" noTextEdit="1"/>
          </p:cNvSpPr>
          <p:nvPr>
            <p:ph type="sldImg"/>
          </p:nvPr>
        </p:nvSpPr>
        <p:spPr>
          <a:xfrm>
            <a:off x="992188" y="768350"/>
            <a:ext cx="5114925" cy="3836988"/>
          </a:xfrm>
          <a:ln/>
        </p:spPr>
      </p:sp>
      <p:sp>
        <p:nvSpPr>
          <p:cNvPr id="108547" name="Rectangle 3"/>
          <p:cNvSpPr>
            <a:spLocks noGrp="1" noChangeArrowheads="1"/>
          </p:cNvSpPr>
          <p:nvPr>
            <p:ph type="body" idx="1"/>
          </p:nvPr>
        </p:nvSpPr>
        <p:spPr/>
        <p:txBody>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73731" name="Picture 3" descr="Logo_CERTeT"/>
          <p:cNvPicPr>
            <a:picLocks noChangeAspect="1" noChangeArrowheads="1"/>
          </p:cNvPicPr>
          <p:nvPr userDrawn="1"/>
        </p:nvPicPr>
        <p:blipFill>
          <a:blip r:embed="rId2" cstate="print"/>
          <a:srcRect/>
          <a:stretch>
            <a:fillRect/>
          </a:stretch>
        </p:blipFill>
        <p:spPr bwMode="auto">
          <a:xfrm>
            <a:off x="152400" y="304800"/>
            <a:ext cx="3384550" cy="1698625"/>
          </a:xfrm>
          <a:prstGeom prst="rect">
            <a:avLst/>
          </a:prstGeom>
          <a:noFill/>
          <a:ln w="9525">
            <a:noFill/>
            <a:miter lim="800000"/>
            <a:headEnd/>
            <a:tailEnd/>
          </a:ln>
        </p:spPr>
      </p:pic>
      <p:pic>
        <p:nvPicPr>
          <p:cNvPr id="73732" name="Picture 4"/>
          <p:cNvPicPr>
            <a:picLocks noChangeAspect="1" noChangeArrowheads="1"/>
          </p:cNvPicPr>
          <p:nvPr userDrawn="1"/>
        </p:nvPicPr>
        <p:blipFill>
          <a:blip r:embed="rId3"/>
          <a:srcRect/>
          <a:stretch>
            <a:fillRect/>
          </a:stretch>
        </p:blipFill>
        <p:spPr bwMode="auto">
          <a:xfrm>
            <a:off x="6156325" y="393700"/>
            <a:ext cx="2447925" cy="154940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25413" y="1039813"/>
            <a:ext cx="8859837" cy="1068387"/>
          </a:xfrm>
          <a:prstGeom prst="rect">
            <a:avLst/>
          </a:prstGeo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131763" y="1557338"/>
            <a:ext cx="4357687" cy="5040312"/>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1850" y="1557338"/>
            <a:ext cx="4359275" cy="5040312"/>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a:xfrm>
            <a:off x="6896100" y="6526213"/>
            <a:ext cx="2105025" cy="192087"/>
          </a:xfrm>
          <a:prstGeom prst="rect">
            <a:avLst/>
          </a:prstGeom>
        </p:spPr>
        <p:txBody>
          <a:bodyPr/>
          <a:lstStyle>
            <a:lvl1pPr>
              <a:defRPr/>
            </a:lvl1pPr>
          </a:lstStyle>
          <a:p>
            <a:r>
              <a:rPr lang="en-GB"/>
              <a:t>May 14th, 2008</a:t>
            </a:r>
          </a:p>
        </p:txBody>
      </p:sp>
      <p:sp>
        <p:nvSpPr>
          <p:cNvPr id="6" name="Segnaposto numero diapositiva 5"/>
          <p:cNvSpPr>
            <a:spLocks noGrp="1"/>
          </p:cNvSpPr>
          <p:nvPr>
            <p:ph type="sldNum" sz="quarter" idx="11"/>
          </p:nvPr>
        </p:nvSpPr>
        <p:spPr>
          <a:xfrm>
            <a:off x="6896100" y="6334125"/>
            <a:ext cx="2105025" cy="192088"/>
          </a:xfrm>
          <a:prstGeom prst="rect">
            <a:avLst/>
          </a:prstGeom>
        </p:spPr>
        <p:txBody>
          <a:bodyPr/>
          <a:lstStyle>
            <a:lvl1pPr>
              <a:defRPr/>
            </a:lvl1pPr>
          </a:lstStyle>
          <a:p>
            <a:r>
              <a:rPr lang="en-GB"/>
              <a:t>Page </a:t>
            </a:r>
            <a:fld id="{D7B38BFF-BF41-4B5F-9C82-E838378AC5C5}" type="slidenum">
              <a:rPr lang="en-GB"/>
              <a:pPr/>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125413" y="1039813"/>
            <a:ext cx="8875712" cy="5557837"/>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3" name="Segnaposto data 2"/>
          <p:cNvSpPr>
            <a:spLocks noGrp="1"/>
          </p:cNvSpPr>
          <p:nvPr>
            <p:ph type="dt" sz="half" idx="10"/>
          </p:nvPr>
        </p:nvSpPr>
        <p:spPr>
          <a:xfrm>
            <a:off x="6896100" y="6526213"/>
            <a:ext cx="2105025" cy="192087"/>
          </a:xfrm>
          <a:prstGeom prst="rect">
            <a:avLst/>
          </a:prstGeom>
        </p:spPr>
        <p:txBody>
          <a:bodyPr/>
          <a:lstStyle>
            <a:lvl1pPr>
              <a:defRPr/>
            </a:lvl1pPr>
          </a:lstStyle>
          <a:p>
            <a:r>
              <a:rPr lang="en-GB"/>
              <a:t>May 14th, 2008</a:t>
            </a:r>
          </a:p>
        </p:txBody>
      </p:sp>
      <p:sp>
        <p:nvSpPr>
          <p:cNvPr id="4" name="Segnaposto numero diapositiva 3"/>
          <p:cNvSpPr>
            <a:spLocks noGrp="1"/>
          </p:cNvSpPr>
          <p:nvPr>
            <p:ph type="sldNum" sz="quarter" idx="11"/>
          </p:nvPr>
        </p:nvSpPr>
        <p:spPr>
          <a:xfrm>
            <a:off x="6896100" y="6334125"/>
            <a:ext cx="2105025" cy="192088"/>
          </a:xfrm>
          <a:prstGeom prst="rect">
            <a:avLst/>
          </a:prstGeom>
        </p:spPr>
        <p:txBody>
          <a:bodyPr/>
          <a:lstStyle>
            <a:lvl1pPr>
              <a:defRPr/>
            </a:lvl1pPr>
          </a:lstStyle>
          <a:p>
            <a:r>
              <a:rPr lang="en-GB"/>
              <a:t>Page </a:t>
            </a:r>
            <a:fld id="{6B26A5D0-C941-49C4-8438-5E773B2C33FE}" type="slidenum">
              <a:rPr lang="en-GB"/>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Logo_CERTeT"/>
          <p:cNvPicPr>
            <a:picLocks noChangeAspect="1" noChangeArrowheads="1"/>
          </p:cNvPicPr>
          <p:nvPr userDrawn="1"/>
        </p:nvPicPr>
        <p:blipFill>
          <a:blip r:embed="rId16" cstate="print"/>
          <a:srcRect r="77539" b="47717"/>
          <a:stretch>
            <a:fillRect/>
          </a:stretch>
        </p:blipFill>
        <p:spPr bwMode="auto">
          <a:xfrm>
            <a:off x="228600" y="328613"/>
            <a:ext cx="762000" cy="890587"/>
          </a:xfrm>
          <a:prstGeom prst="rect">
            <a:avLst/>
          </a:prstGeom>
          <a:noFill/>
          <a:ln w="9525">
            <a:noFill/>
            <a:miter lim="800000"/>
            <a:headEnd/>
            <a:tailEnd/>
          </a:ln>
        </p:spPr>
      </p:pic>
      <p:sp>
        <p:nvSpPr>
          <p:cNvPr id="1032" name="Line 8"/>
          <p:cNvSpPr>
            <a:spLocks noChangeShapeType="1"/>
          </p:cNvSpPr>
          <p:nvPr userDrawn="1"/>
        </p:nvSpPr>
        <p:spPr bwMode="auto">
          <a:xfrm>
            <a:off x="1143000" y="228600"/>
            <a:ext cx="0" cy="6096000"/>
          </a:xfrm>
          <a:prstGeom prst="line">
            <a:avLst/>
          </a:prstGeom>
          <a:noFill/>
          <a:ln w="38100">
            <a:solidFill>
              <a:schemeClr val="accent2"/>
            </a:solidFill>
            <a:round/>
            <a:headEnd/>
            <a:tailEnd/>
          </a:ln>
          <a:effectLst/>
        </p:spPr>
        <p:txBody>
          <a:bodyPr/>
          <a:lstStyle/>
          <a:p>
            <a:endParaRPr lang="it-IT"/>
          </a:p>
        </p:txBody>
      </p:sp>
      <p:sp>
        <p:nvSpPr>
          <p:cNvPr id="1033" name="Line 9"/>
          <p:cNvSpPr>
            <a:spLocks noChangeShapeType="1"/>
          </p:cNvSpPr>
          <p:nvPr userDrawn="1"/>
        </p:nvSpPr>
        <p:spPr bwMode="auto">
          <a:xfrm>
            <a:off x="152400" y="1371600"/>
            <a:ext cx="8763000" cy="0"/>
          </a:xfrm>
          <a:prstGeom prst="line">
            <a:avLst/>
          </a:prstGeom>
          <a:noFill/>
          <a:ln w="38100">
            <a:solidFill>
              <a:srgbClr val="9999FF"/>
            </a:solidFill>
            <a:round/>
            <a:headEnd/>
            <a:tailEnd/>
          </a:ln>
          <a:effectLst/>
        </p:spPr>
        <p:txBody>
          <a:bodyPr/>
          <a:lstStyle/>
          <a:p>
            <a:endParaRPr lang="it-IT"/>
          </a:p>
        </p:txBody>
      </p:sp>
      <p:graphicFrame>
        <p:nvGraphicFramePr>
          <p:cNvPr id="1034" name="Object 10"/>
          <p:cNvGraphicFramePr>
            <a:graphicFrameLocks noChangeAspect="1"/>
          </p:cNvGraphicFramePr>
          <p:nvPr/>
        </p:nvGraphicFramePr>
        <p:xfrm>
          <a:off x="152400" y="2057400"/>
          <a:ext cx="914400" cy="3181350"/>
        </p:xfrm>
        <a:graphic>
          <a:graphicData uri="http://schemas.openxmlformats.org/presentationml/2006/ole">
            <p:oleObj spid="_x0000_s1034" r:id="rId17" imgW="6088380" imgH="3802380" progId="Word.Picture.8">
              <p:embed/>
            </p:oleObj>
          </a:graphicData>
        </a:graphic>
      </p:graphicFrame>
      <p:sp>
        <p:nvSpPr>
          <p:cNvPr id="1035" name="Text Box 11"/>
          <p:cNvSpPr txBox="1">
            <a:spLocks noChangeArrowheads="1"/>
          </p:cNvSpPr>
          <p:nvPr userDrawn="1"/>
        </p:nvSpPr>
        <p:spPr bwMode="auto">
          <a:xfrm>
            <a:off x="228600" y="6324600"/>
            <a:ext cx="7315200" cy="457200"/>
          </a:xfrm>
          <a:prstGeom prst="rect">
            <a:avLst/>
          </a:prstGeom>
          <a:noFill/>
          <a:ln w="9525">
            <a:noFill/>
            <a:miter lim="800000"/>
            <a:headEnd/>
            <a:tailEnd/>
          </a:ln>
          <a:effectLst/>
        </p:spPr>
        <p:txBody>
          <a:bodyPr>
            <a:spAutoFit/>
          </a:bodyPr>
          <a:lstStyle/>
          <a:p>
            <a:pPr>
              <a:spcBef>
                <a:spcPct val="50000"/>
              </a:spcBef>
            </a:pPr>
            <a:r>
              <a:rPr lang="it-IT" sz="1400" b="1">
                <a:solidFill>
                  <a:srgbClr val="6666FF"/>
                </a:solidFill>
                <a:cs typeface="Times New Roman" pitchFamily="18" charset="0"/>
              </a:rPr>
              <a:t>CERTeT – Centro di Economia Regionale, Trasporti e Turismo</a:t>
            </a:r>
            <a:r>
              <a:rPr lang="it-IT"/>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arlo.vaghi@unibocconi.it" TargetMode="External"/><Relationship Id="rId5" Type="http://schemas.openxmlformats.org/officeDocument/2006/relationships/hyperlink" Target="mailto:giuseppe.siciliano@unibocconi.it" TargetMode="External"/><Relationship Id="rId4" Type="http://schemas.openxmlformats.org/officeDocument/2006/relationships/hyperlink" Target="mailto:andrea.tedeschi@unibocconi.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8.emf"/><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6.xml"/><Relationship Id="rId4" Type="http://schemas.openxmlformats.org/officeDocument/2006/relationships/image" Target="../media/image13.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5126" name="Rectangle 6"/>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5133" name="Rectangle 13"/>
          <p:cNvSpPr>
            <a:spLocks noChangeArrowheads="1"/>
          </p:cNvSpPr>
          <p:nvPr/>
        </p:nvSpPr>
        <p:spPr bwMode="auto">
          <a:xfrm>
            <a:off x="500034" y="2643182"/>
            <a:ext cx="8077200" cy="1000132"/>
          </a:xfrm>
          <a:prstGeom prst="rect">
            <a:avLst/>
          </a:prstGeom>
          <a:noFill/>
          <a:ln w="9525">
            <a:noFill/>
            <a:miter lim="800000"/>
            <a:headEnd/>
            <a:tailEnd/>
          </a:ln>
          <a:effectLst/>
        </p:spPr>
        <p:txBody>
          <a:bodyPr/>
          <a:lstStyle/>
          <a:p>
            <a:pPr marL="342900" indent="-342900" algn="ctr">
              <a:spcBef>
                <a:spcPct val="20000"/>
              </a:spcBef>
            </a:pPr>
            <a:r>
              <a:rPr lang="it-IT" b="1" dirty="0">
                <a:solidFill>
                  <a:srgbClr val="6666FF"/>
                </a:solidFill>
                <a:latin typeface="Arial" charset="0"/>
                <a:cs typeface="Times New Roman" pitchFamily="18" charset="0"/>
              </a:rPr>
              <a:t>Una metodologia </a:t>
            </a:r>
            <a:r>
              <a:rPr lang="it-IT" b="1" dirty="0" smtClean="0">
                <a:solidFill>
                  <a:srgbClr val="6666FF"/>
                </a:solidFill>
                <a:latin typeface="Arial" charset="0"/>
                <a:cs typeface="Times New Roman" pitchFamily="18" charset="0"/>
              </a:rPr>
              <a:t>di Analisi </a:t>
            </a:r>
            <a:r>
              <a:rPr lang="it-IT" b="1" dirty="0">
                <a:solidFill>
                  <a:srgbClr val="6666FF"/>
                </a:solidFill>
                <a:latin typeface="Arial" charset="0"/>
                <a:cs typeface="Times New Roman" pitchFamily="18" charset="0"/>
              </a:rPr>
              <a:t>Costi-Benefici</a:t>
            </a:r>
            <a:br>
              <a:rPr lang="it-IT" b="1" dirty="0">
                <a:solidFill>
                  <a:srgbClr val="6666FF"/>
                </a:solidFill>
                <a:latin typeface="Arial" charset="0"/>
                <a:cs typeface="Times New Roman" pitchFamily="18" charset="0"/>
              </a:rPr>
            </a:br>
            <a:r>
              <a:rPr lang="it-IT" b="1" dirty="0" smtClean="0">
                <a:solidFill>
                  <a:srgbClr val="6666FF"/>
                </a:solidFill>
                <a:latin typeface="Arial" charset="0"/>
                <a:cs typeface="Times New Roman" pitchFamily="18" charset="0"/>
              </a:rPr>
              <a:t>nell’</a:t>
            </a:r>
            <a:r>
              <a:rPr lang="it-IT" b="1" i="1" dirty="0" smtClean="0">
                <a:solidFill>
                  <a:srgbClr val="6666FF"/>
                </a:solidFill>
                <a:latin typeface="Arial" charset="0"/>
                <a:cs typeface="Times New Roman" pitchFamily="18" charset="0"/>
              </a:rPr>
              <a:t>Impact </a:t>
            </a:r>
            <a:r>
              <a:rPr lang="it-IT" b="1" i="1" dirty="0" err="1" smtClean="0">
                <a:solidFill>
                  <a:srgbClr val="6666FF"/>
                </a:solidFill>
                <a:latin typeface="Arial" charset="0"/>
                <a:cs typeface="Times New Roman" pitchFamily="18" charset="0"/>
              </a:rPr>
              <a:t>assessment</a:t>
            </a:r>
            <a:r>
              <a:rPr lang="it-IT" b="1" dirty="0" smtClean="0">
                <a:solidFill>
                  <a:srgbClr val="6666FF"/>
                </a:solidFill>
                <a:latin typeface="Arial" charset="0"/>
                <a:cs typeface="Times New Roman" pitchFamily="18" charset="0"/>
              </a:rPr>
              <a:t> delle politiche dei trasporti</a:t>
            </a:r>
            <a:endParaRPr lang="it-IT" b="1" dirty="0">
              <a:solidFill>
                <a:srgbClr val="6666FF"/>
              </a:solidFill>
              <a:latin typeface="Arial" charset="0"/>
              <a:cs typeface="Times New Roman" pitchFamily="18" charset="0"/>
            </a:endParaRPr>
          </a:p>
        </p:txBody>
      </p:sp>
      <p:sp>
        <p:nvSpPr>
          <p:cNvPr id="5135" name="Text Box 15"/>
          <p:cNvSpPr txBox="1">
            <a:spLocks noChangeArrowheads="1"/>
          </p:cNvSpPr>
          <p:nvPr/>
        </p:nvSpPr>
        <p:spPr bwMode="auto">
          <a:xfrm>
            <a:off x="1571604" y="4214818"/>
            <a:ext cx="5929354" cy="784830"/>
          </a:xfrm>
          <a:prstGeom prst="rect">
            <a:avLst/>
          </a:prstGeom>
          <a:noFill/>
          <a:ln w="9525">
            <a:noFill/>
            <a:miter lim="800000"/>
            <a:headEnd/>
            <a:tailEnd/>
          </a:ln>
          <a:effectLst/>
        </p:spPr>
        <p:txBody>
          <a:bodyPr wrap="square">
            <a:spAutoFit/>
          </a:bodyPr>
          <a:lstStyle/>
          <a:p>
            <a:pPr algn="ctr">
              <a:spcBef>
                <a:spcPct val="50000"/>
              </a:spcBef>
            </a:pPr>
            <a:r>
              <a:rPr lang="it-IT" sz="1800" i="1" dirty="0" smtClean="0">
                <a:latin typeface="Arial" charset="0"/>
                <a:cs typeface="Times New Roman" pitchFamily="18" charset="0"/>
              </a:rPr>
              <a:t>Andrea Tedeschi, Giuseppe Siciliano, Carlo Vaghi</a:t>
            </a:r>
          </a:p>
          <a:p>
            <a:pPr algn="ctr">
              <a:spcBef>
                <a:spcPct val="50000"/>
              </a:spcBef>
            </a:pPr>
            <a:endParaRPr lang="it-IT" sz="1800" dirty="0">
              <a:latin typeface="Arial" charset="0"/>
            </a:endParaRPr>
          </a:p>
        </p:txBody>
      </p:sp>
      <p:pic>
        <p:nvPicPr>
          <p:cNvPr id="5136" name="Picture 16"/>
          <p:cNvPicPr>
            <a:picLocks noChangeAspect="1" noChangeArrowheads="1"/>
          </p:cNvPicPr>
          <p:nvPr/>
        </p:nvPicPr>
        <p:blipFill>
          <a:blip r:embed="rId3"/>
          <a:srcRect/>
          <a:stretch>
            <a:fillRect/>
          </a:stretch>
        </p:blipFill>
        <p:spPr bwMode="auto">
          <a:xfrm>
            <a:off x="6156325" y="393700"/>
            <a:ext cx="2447925" cy="1549400"/>
          </a:xfrm>
          <a:prstGeom prst="rect">
            <a:avLst/>
          </a:prstGeom>
          <a:noFill/>
          <a:ln w="9525">
            <a:noFill/>
            <a:miter lim="800000"/>
            <a:headEnd/>
            <a:tailEnd/>
          </a:ln>
          <a:effectLst/>
        </p:spPr>
      </p:pic>
      <p:sp>
        <p:nvSpPr>
          <p:cNvPr id="5137" name="Rectangle 17"/>
          <p:cNvSpPr>
            <a:spLocks noChangeArrowheads="1"/>
          </p:cNvSpPr>
          <p:nvPr/>
        </p:nvSpPr>
        <p:spPr bwMode="auto">
          <a:xfrm>
            <a:off x="1331913" y="6080125"/>
            <a:ext cx="6769100" cy="738664"/>
          </a:xfrm>
          <a:prstGeom prst="rect">
            <a:avLst/>
          </a:prstGeom>
          <a:noFill/>
          <a:ln w="12700" cap="sq">
            <a:noFill/>
            <a:miter lim="800000"/>
            <a:headEnd type="none" w="sm" len="sm"/>
            <a:tailEnd type="none" w="sm" len="sm"/>
          </a:ln>
          <a:effectLst/>
        </p:spPr>
        <p:txBody>
          <a:bodyPr>
            <a:spAutoFit/>
          </a:bodyPr>
          <a:lstStyle/>
          <a:p>
            <a:pPr algn="ctr"/>
            <a:r>
              <a:rPr lang="it-IT" sz="1600" b="1" i="1" dirty="0" smtClean="0">
                <a:solidFill>
                  <a:schemeClr val="accent2"/>
                </a:solidFill>
                <a:latin typeface="Arial" charset="0"/>
              </a:rPr>
              <a:t>XI </a:t>
            </a:r>
            <a:r>
              <a:rPr lang="it-IT" sz="1600" b="1" i="1" dirty="0">
                <a:solidFill>
                  <a:schemeClr val="accent2"/>
                </a:solidFill>
                <a:latin typeface="Arial" charset="0"/>
              </a:rPr>
              <a:t>Riunione Scientifica SIET</a:t>
            </a:r>
          </a:p>
          <a:p>
            <a:pPr algn="ctr"/>
            <a:r>
              <a:rPr lang="it-IT" sz="1600" b="1" i="1" dirty="0" smtClean="0">
                <a:solidFill>
                  <a:schemeClr val="accent2"/>
                </a:solidFill>
                <a:latin typeface="Arial" charset="0"/>
              </a:rPr>
              <a:t>Trieste, 16-18 </a:t>
            </a:r>
            <a:r>
              <a:rPr lang="it-IT" sz="1600" b="1" i="1" dirty="0">
                <a:solidFill>
                  <a:schemeClr val="accent2"/>
                </a:solidFill>
                <a:latin typeface="Arial" charset="0"/>
              </a:rPr>
              <a:t>giugno </a:t>
            </a:r>
            <a:r>
              <a:rPr lang="it-IT" sz="1600" b="1" i="1" dirty="0" smtClean="0">
                <a:solidFill>
                  <a:schemeClr val="accent2"/>
                </a:solidFill>
                <a:latin typeface="Arial" charset="0"/>
              </a:rPr>
              <a:t>2009</a:t>
            </a:r>
            <a:endParaRPr lang="it-IT" sz="1600" b="1" i="1" dirty="0">
              <a:solidFill>
                <a:schemeClr val="accent2"/>
              </a:solidFill>
              <a:latin typeface="Arial" charset="0"/>
            </a:endParaRPr>
          </a:p>
          <a:p>
            <a:pPr algn="ctr"/>
            <a:endParaRPr lang="it-IT" sz="1000" b="1" i="1" dirty="0">
              <a:solidFill>
                <a:schemeClr val="accent2"/>
              </a:solidFill>
              <a:latin typeface="Arial" charset="0"/>
            </a:endParaRPr>
          </a:p>
        </p:txBody>
      </p:sp>
      <p:sp>
        <p:nvSpPr>
          <p:cNvPr id="5138" name="Text Box 18"/>
          <p:cNvSpPr txBox="1">
            <a:spLocks noChangeArrowheads="1"/>
          </p:cNvSpPr>
          <p:nvPr/>
        </p:nvSpPr>
        <p:spPr bwMode="auto">
          <a:xfrm>
            <a:off x="2700338" y="4719639"/>
            <a:ext cx="4032250" cy="1323439"/>
          </a:xfrm>
          <a:prstGeom prst="rect">
            <a:avLst/>
          </a:prstGeom>
          <a:noFill/>
          <a:ln w="9525">
            <a:noFill/>
            <a:miter lim="800000"/>
            <a:headEnd/>
            <a:tailEnd/>
          </a:ln>
          <a:effectLst/>
        </p:spPr>
        <p:txBody>
          <a:bodyPr wrap="square">
            <a:spAutoFit/>
          </a:bodyPr>
          <a:lstStyle/>
          <a:p>
            <a:pPr algn="ctr">
              <a:spcBef>
                <a:spcPct val="50000"/>
              </a:spcBef>
            </a:pPr>
            <a:r>
              <a:rPr lang="it-IT" sz="1600" b="1" dirty="0" smtClean="0">
                <a:solidFill>
                  <a:srgbClr val="FF0000"/>
                </a:solidFill>
                <a:latin typeface="Arial" charset="0"/>
                <a:hlinkClick r:id="rId4"/>
              </a:rPr>
              <a:t>andrea.tedeschi@unibocconi.it</a:t>
            </a:r>
            <a:endParaRPr lang="it-IT" sz="1600" b="1" dirty="0" smtClean="0">
              <a:solidFill>
                <a:srgbClr val="FF0000"/>
              </a:solidFill>
              <a:latin typeface="Arial" charset="0"/>
            </a:endParaRPr>
          </a:p>
          <a:p>
            <a:pPr algn="ctr">
              <a:spcBef>
                <a:spcPct val="50000"/>
              </a:spcBef>
            </a:pPr>
            <a:r>
              <a:rPr lang="it-IT" sz="1600" b="1" dirty="0" smtClean="0">
                <a:solidFill>
                  <a:srgbClr val="FF0000"/>
                </a:solidFill>
                <a:latin typeface="Arial" charset="0"/>
                <a:hlinkClick r:id="rId5"/>
              </a:rPr>
              <a:t>giuseppe.siciliano@unibocconi.it</a:t>
            </a:r>
            <a:endParaRPr lang="it-IT" sz="1600" b="1" dirty="0" smtClean="0">
              <a:solidFill>
                <a:srgbClr val="FF0000"/>
              </a:solidFill>
              <a:latin typeface="Arial" charset="0"/>
            </a:endParaRPr>
          </a:p>
          <a:p>
            <a:pPr algn="ctr">
              <a:spcBef>
                <a:spcPct val="50000"/>
              </a:spcBef>
            </a:pPr>
            <a:r>
              <a:rPr lang="it-IT" sz="1600" b="1" dirty="0">
                <a:solidFill>
                  <a:srgbClr val="FF0000"/>
                </a:solidFill>
                <a:latin typeface="Arial" charset="0"/>
                <a:hlinkClick r:id="rId6"/>
              </a:rPr>
              <a:t>c</a:t>
            </a:r>
            <a:r>
              <a:rPr lang="it-IT" sz="1600" b="1" dirty="0" smtClean="0">
                <a:solidFill>
                  <a:srgbClr val="FF0000"/>
                </a:solidFill>
                <a:latin typeface="Arial" charset="0"/>
                <a:hlinkClick r:id="rId6"/>
              </a:rPr>
              <a:t>arlo.vaghi@unibocconi.it</a:t>
            </a:r>
            <a:r>
              <a:rPr lang="it-IT" sz="1600" dirty="0">
                <a:solidFill>
                  <a:srgbClr val="FF0000"/>
                </a:solidFill>
                <a:latin typeface="Arial" charset="0"/>
              </a:rPr>
              <a:t/>
            </a:r>
            <a:br>
              <a:rPr lang="it-IT" sz="1600" dirty="0">
                <a:solidFill>
                  <a:srgbClr val="FF0000"/>
                </a:solidFill>
                <a:latin typeface="Arial" charset="0"/>
              </a:rPr>
            </a:br>
            <a:endParaRPr lang="it-IT" sz="1600" b="1" dirty="0">
              <a:solidFill>
                <a:srgbClr val="FF0000"/>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728" y="500042"/>
            <a:ext cx="5732660" cy="400110"/>
          </a:xfrm>
          <a:prstGeom prst="rect">
            <a:avLst/>
          </a:prstGeom>
          <a:noFill/>
        </p:spPr>
        <p:txBody>
          <a:bodyPr wrap="none" rtlCol="0">
            <a:spAutoFit/>
          </a:bodyPr>
          <a:lstStyle/>
          <a:p>
            <a:r>
              <a:rPr lang="it-IT" sz="2000" b="1" dirty="0" smtClean="0">
                <a:solidFill>
                  <a:srgbClr val="0066CC"/>
                </a:solidFill>
                <a:latin typeface="Arial" charset="0"/>
              </a:rPr>
              <a:t>Quantificazione degli impatti: </a:t>
            </a:r>
            <a:r>
              <a:rPr lang="it-IT" sz="2000" b="1" dirty="0" err="1" smtClean="0">
                <a:solidFill>
                  <a:srgbClr val="0066CC"/>
                </a:solidFill>
                <a:latin typeface="Arial" charset="0"/>
              </a:rPr>
              <a:t>Bills</a:t>
            </a:r>
            <a:r>
              <a:rPr lang="it-IT" sz="2000" b="1" dirty="0" smtClean="0">
                <a:solidFill>
                  <a:srgbClr val="0066CC"/>
                </a:solidFill>
                <a:latin typeface="Arial" charset="0"/>
              </a:rPr>
              <a:t> </a:t>
            </a:r>
            <a:r>
              <a:rPr lang="it-IT" sz="2000" b="1" dirty="0" err="1" smtClean="0">
                <a:solidFill>
                  <a:srgbClr val="0066CC"/>
                </a:solidFill>
                <a:latin typeface="Arial" charset="0"/>
              </a:rPr>
              <a:t>of</a:t>
            </a:r>
            <a:r>
              <a:rPr lang="it-IT" sz="2000" b="1" dirty="0" smtClean="0">
                <a:solidFill>
                  <a:srgbClr val="0066CC"/>
                </a:solidFill>
                <a:latin typeface="Arial" charset="0"/>
              </a:rPr>
              <a:t> </a:t>
            </a:r>
            <a:r>
              <a:rPr lang="it-IT" sz="2000" b="1" dirty="0" err="1" smtClean="0">
                <a:solidFill>
                  <a:srgbClr val="0066CC"/>
                </a:solidFill>
                <a:latin typeface="Arial" charset="0"/>
              </a:rPr>
              <a:t>Lading</a:t>
            </a:r>
            <a:endParaRPr lang="it-IT" sz="2000" b="1" dirty="0">
              <a:solidFill>
                <a:srgbClr val="0066CC"/>
              </a:solidFill>
              <a:latin typeface="Arial" charset="0"/>
            </a:endParaRPr>
          </a:p>
        </p:txBody>
      </p:sp>
      <p:sp>
        <p:nvSpPr>
          <p:cNvPr id="3" name="CasellaDiTesto 2"/>
          <p:cNvSpPr txBox="1"/>
          <p:nvPr/>
        </p:nvSpPr>
        <p:spPr>
          <a:xfrm>
            <a:off x="1357290" y="1643050"/>
            <a:ext cx="7358114" cy="4355038"/>
          </a:xfrm>
          <a:prstGeom prst="rect">
            <a:avLst/>
          </a:prstGeom>
          <a:noFill/>
        </p:spPr>
        <p:txBody>
          <a:bodyPr wrap="square" rtlCol="0">
            <a:spAutoFit/>
          </a:bodyPr>
          <a:lstStyle/>
          <a:p>
            <a:r>
              <a:rPr lang="it-IT" sz="1600" dirty="0" smtClean="0">
                <a:latin typeface="+mn-lt"/>
              </a:rPr>
              <a:t>Peculiarità </a:t>
            </a:r>
            <a:r>
              <a:rPr lang="it-IT" sz="1600" dirty="0" smtClean="0">
                <a:latin typeface="+mn-lt"/>
              </a:rPr>
              <a:t>dell’ACB utilizzata:</a:t>
            </a:r>
            <a:endParaRPr lang="it-IT" sz="1600" dirty="0" smtClean="0">
              <a:latin typeface="+mn-lt"/>
            </a:endParaRPr>
          </a:p>
          <a:p>
            <a:pPr>
              <a:buFont typeface="Arial" pitchFamily="34" charset="0"/>
              <a:buChar char="•"/>
            </a:pPr>
            <a:r>
              <a:rPr lang="it-IT" sz="1600" dirty="0" smtClean="0">
                <a:latin typeface="+mn-lt"/>
              </a:rPr>
              <a:t> </a:t>
            </a:r>
            <a:r>
              <a:rPr lang="it-IT" sz="1600" dirty="0" err="1" smtClean="0">
                <a:latin typeface="+mn-lt"/>
              </a:rPr>
              <a:t>Assessment</a:t>
            </a:r>
            <a:r>
              <a:rPr lang="it-IT" sz="1600" dirty="0" smtClean="0">
                <a:latin typeface="+mn-lt"/>
              </a:rPr>
              <a:t> </a:t>
            </a:r>
            <a:r>
              <a:rPr lang="it-IT" sz="1600" dirty="0" smtClean="0">
                <a:latin typeface="+mn-lt"/>
              </a:rPr>
              <a:t>costi di investimento (implementazione) su larga scala</a:t>
            </a:r>
          </a:p>
          <a:p>
            <a:pPr>
              <a:buFont typeface="Arial" pitchFamily="34" charset="0"/>
              <a:buChar char="•"/>
            </a:pPr>
            <a:r>
              <a:rPr lang="it-IT" sz="1600" dirty="0" smtClean="0">
                <a:latin typeface="+mn-lt"/>
              </a:rPr>
              <a:t> </a:t>
            </a:r>
            <a:r>
              <a:rPr lang="it-IT" sz="1600" dirty="0" err="1" smtClean="0">
                <a:latin typeface="+mn-lt"/>
              </a:rPr>
              <a:t>Assessment</a:t>
            </a:r>
            <a:r>
              <a:rPr lang="it-IT" sz="1600" dirty="0" smtClean="0">
                <a:latin typeface="+mn-lt"/>
              </a:rPr>
              <a:t> dei costi/benefici di gestione</a:t>
            </a:r>
          </a:p>
          <a:p>
            <a:pPr lvl="1">
              <a:buFont typeface="Arial" pitchFamily="34" charset="0"/>
              <a:buChar char="•"/>
            </a:pPr>
            <a:r>
              <a:rPr lang="it-IT" sz="1600" dirty="0" smtClean="0">
                <a:latin typeface="+mn-lt"/>
              </a:rPr>
              <a:t> </a:t>
            </a:r>
            <a:r>
              <a:rPr lang="it-IT" sz="1600" i="1" dirty="0" err="1" smtClean="0">
                <a:latin typeface="+mn-lt"/>
              </a:rPr>
              <a:t>time</a:t>
            </a:r>
            <a:r>
              <a:rPr lang="it-IT" sz="1600" i="1" dirty="0" smtClean="0">
                <a:latin typeface="+mn-lt"/>
              </a:rPr>
              <a:t> </a:t>
            </a:r>
            <a:r>
              <a:rPr lang="it-IT" sz="1600" i="1" dirty="0" err="1" smtClean="0">
                <a:latin typeface="+mn-lt"/>
              </a:rPr>
              <a:t>costs</a:t>
            </a:r>
            <a:r>
              <a:rPr lang="it-IT" sz="1600" i="1" dirty="0" smtClean="0">
                <a:latin typeface="+mn-lt"/>
              </a:rPr>
              <a:t>,</a:t>
            </a:r>
            <a:r>
              <a:rPr lang="it-IT" sz="1600" dirty="0" smtClean="0">
                <a:latin typeface="+mn-lt"/>
              </a:rPr>
              <a:t> valutati mediante l’utilizzo di stime del valore del tempo di trasporto merci </a:t>
            </a:r>
            <a:r>
              <a:rPr lang="it-IT" sz="1600" i="1" dirty="0" err="1" smtClean="0">
                <a:latin typeface="+mn-lt"/>
              </a:rPr>
              <a:t>inventory</a:t>
            </a:r>
            <a:r>
              <a:rPr lang="it-IT" sz="1600" i="1" dirty="0" smtClean="0">
                <a:latin typeface="+mn-lt"/>
              </a:rPr>
              <a:t> </a:t>
            </a:r>
            <a:r>
              <a:rPr lang="it-IT" sz="1600" i="1" dirty="0" err="1" smtClean="0">
                <a:latin typeface="+mn-lt"/>
              </a:rPr>
              <a:t>costs</a:t>
            </a:r>
            <a:r>
              <a:rPr lang="it-IT" sz="1600" i="1" dirty="0" smtClean="0">
                <a:latin typeface="+mn-lt"/>
              </a:rPr>
              <a:t> + </a:t>
            </a:r>
            <a:r>
              <a:rPr lang="it-IT" sz="1600" i="1" dirty="0" err="1" smtClean="0">
                <a:latin typeface="+mn-lt"/>
              </a:rPr>
              <a:t>delay</a:t>
            </a:r>
            <a:r>
              <a:rPr lang="it-IT" sz="1600" i="1" dirty="0" smtClean="0">
                <a:latin typeface="+mn-lt"/>
              </a:rPr>
              <a:t> </a:t>
            </a:r>
            <a:r>
              <a:rPr lang="it-IT" sz="1600" i="1" dirty="0" err="1" smtClean="0">
                <a:latin typeface="+mn-lt"/>
              </a:rPr>
              <a:t>costs</a:t>
            </a:r>
            <a:endParaRPr lang="it-IT" sz="1600" i="1" dirty="0" smtClean="0">
              <a:latin typeface="+mn-lt"/>
            </a:endParaRPr>
          </a:p>
          <a:p>
            <a:pPr lvl="1">
              <a:buFont typeface="Arial" pitchFamily="34" charset="0"/>
              <a:buChar char="•"/>
            </a:pPr>
            <a:r>
              <a:rPr lang="it-IT" sz="1600" i="1" dirty="0" smtClean="0">
                <a:latin typeface="+mn-lt"/>
              </a:rPr>
              <a:t> </a:t>
            </a:r>
            <a:r>
              <a:rPr lang="it-IT" sz="1600" i="1" dirty="0" err="1" smtClean="0">
                <a:latin typeface="+mn-lt"/>
              </a:rPr>
              <a:t>time</a:t>
            </a:r>
            <a:r>
              <a:rPr lang="it-IT" sz="1600" i="1" dirty="0" smtClean="0">
                <a:latin typeface="+mn-lt"/>
              </a:rPr>
              <a:t> </a:t>
            </a:r>
            <a:r>
              <a:rPr lang="it-IT" sz="1600" i="1" dirty="0" err="1" smtClean="0">
                <a:latin typeface="+mn-lt"/>
              </a:rPr>
              <a:t>related</a:t>
            </a:r>
            <a:r>
              <a:rPr lang="it-IT" sz="1600" i="1" dirty="0" smtClean="0">
                <a:latin typeface="+mn-lt"/>
              </a:rPr>
              <a:t> </a:t>
            </a:r>
            <a:r>
              <a:rPr lang="it-IT" sz="1600" i="1" dirty="0" err="1" smtClean="0">
                <a:latin typeface="+mn-lt"/>
              </a:rPr>
              <a:t>costs</a:t>
            </a:r>
            <a:r>
              <a:rPr lang="it-IT" sz="1600" i="1" dirty="0" smtClean="0">
                <a:latin typeface="+mn-lt"/>
              </a:rPr>
              <a:t> </a:t>
            </a:r>
            <a:r>
              <a:rPr lang="it-IT" sz="1600" dirty="0" smtClean="0">
                <a:latin typeface="+mn-lt"/>
              </a:rPr>
              <a:t>dei FTE (personale Full </a:t>
            </a:r>
            <a:r>
              <a:rPr lang="it-IT" sz="1600" dirty="0" err="1" smtClean="0">
                <a:latin typeface="+mn-lt"/>
              </a:rPr>
              <a:t>Time</a:t>
            </a:r>
            <a:r>
              <a:rPr lang="it-IT" sz="1600" dirty="0" smtClean="0">
                <a:latin typeface="+mn-lt"/>
              </a:rPr>
              <a:t> </a:t>
            </a:r>
            <a:r>
              <a:rPr lang="it-IT" sz="1600" dirty="0" err="1" smtClean="0">
                <a:latin typeface="+mn-lt"/>
              </a:rPr>
              <a:t>Equivalent</a:t>
            </a:r>
            <a:r>
              <a:rPr lang="it-IT" sz="1600" dirty="0" smtClean="0">
                <a:latin typeface="+mn-lt"/>
              </a:rPr>
              <a:t>) </a:t>
            </a:r>
            <a:r>
              <a:rPr lang="it-IT" sz="1600" dirty="0" smtClean="0">
                <a:latin typeface="+mn-lt"/>
              </a:rPr>
              <a:t>coinvolti</a:t>
            </a:r>
          </a:p>
          <a:p>
            <a:pPr lvl="1"/>
            <a:endParaRPr lang="it-IT" sz="1600" dirty="0" smtClean="0">
              <a:latin typeface="+mn-lt"/>
            </a:endParaRPr>
          </a:p>
          <a:p>
            <a:r>
              <a:rPr lang="it-IT" sz="1600" dirty="0" smtClean="0">
                <a:latin typeface="+mn-lt"/>
              </a:rPr>
              <a:t>Il calcolo è basato sul numero dei B/L (sui quali i controlli vengono effettivamente effettuati) piuttosto che sul numero di unità di carico movimentate o sulle tonnellate/km.</a:t>
            </a:r>
          </a:p>
          <a:p>
            <a:endParaRPr lang="it-IT" sz="1050" dirty="0" smtClean="0">
              <a:latin typeface="+mn-lt"/>
            </a:endParaRPr>
          </a:p>
          <a:p>
            <a:r>
              <a:rPr lang="it-IT" sz="1600" dirty="0" smtClean="0">
                <a:latin typeface="+mn-lt"/>
              </a:rPr>
              <a:t>Si è tenuto conto dei diversi segmenti del trasporto SSS (container, Ro-Ro, </a:t>
            </a:r>
            <a:r>
              <a:rPr lang="it-IT" sz="1600" dirty="0" err="1" smtClean="0">
                <a:latin typeface="+mn-lt"/>
              </a:rPr>
              <a:t>Ro-pax</a:t>
            </a:r>
            <a:r>
              <a:rPr lang="it-IT" sz="1600" dirty="0" smtClean="0">
                <a:latin typeface="+mn-lt"/>
              </a:rPr>
              <a:t>, Ro-Lo, bulk), e delle diverse specificità delle merci (</a:t>
            </a:r>
            <a:r>
              <a:rPr lang="it-IT" sz="1600" dirty="0" err="1" smtClean="0">
                <a:latin typeface="+mn-lt"/>
              </a:rPr>
              <a:t>dangerous</a:t>
            </a:r>
            <a:r>
              <a:rPr lang="it-IT" sz="1600" dirty="0" smtClean="0">
                <a:latin typeface="+mn-lt"/>
              </a:rPr>
              <a:t> </a:t>
            </a:r>
            <a:r>
              <a:rPr lang="it-IT" sz="1600" dirty="0" err="1" smtClean="0">
                <a:latin typeface="+mn-lt"/>
              </a:rPr>
              <a:t>goods</a:t>
            </a:r>
            <a:r>
              <a:rPr lang="it-IT" sz="1600" dirty="0" smtClean="0">
                <a:latin typeface="+mn-lt"/>
              </a:rPr>
              <a:t>, animali vivi ecc..)</a:t>
            </a:r>
          </a:p>
          <a:p>
            <a:endParaRPr lang="it-IT" sz="1050" dirty="0">
              <a:latin typeface="+mn-lt"/>
            </a:endParaRPr>
          </a:p>
          <a:p>
            <a:r>
              <a:rPr lang="it-IT" sz="1600" dirty="0" smtClean="0">
                <a:latin typeface="+mn-lt"/>
              </a:rPr>
              <a:t>Inoltre, si è tenuto conto dello status delle linee </a:t>
            </a:r>
            <a:r>
              <a:rPr lang="it-IT" sz="1600" dirty="0" err="1" smtClean="0">
                <a:latin typeface="+mn-lt"/>
              </a:rPr>
              <a:t>intra</a:t>
            </a:r>
            <a:r>
              <a:rPr lang="it-IT" sz="1600" dirty="0" smtClean="0">
                <a:latin typeface="+mn-lt"/>
              </a:rPr>
              <a:t> EU (</a:t>
            </a:r>
            <a:r>
              <a:rPr lang="it-IT" sz="1600" dirty="0" err="1" smtClean="0">
                <a:latin typeface="+mn-lt"/>
              </a:rPr>
              <a:t>Authorised</a:t>
            </a:r>
            <a:r>
              <a:rPr lang="it-IT" sz="1600" dirty="0" smtClean="0">
                <a:latin typeface="+mn-lt"/>
              </a:rPr>
              <a:t> Regular </a:t>
            </a:r>
            <a:r>
              <a:rPr lang="it-IT" sz="1600" dirty="0" err="1" smtClean="0">
                <a:latin typeface="+mn-lt"/>
              </a:rPr>
              <a:t>Shipping</a:t>
            </a:r>
            <a:r>
              <a:rPr lang="it-IT" sz="1600" dirty="0" smtClean="0">
                <a:latin typeface="+mn-lt"/>
              </a:rPr>
              <a:t> </a:t>
            </a:r>
            <a:r>
              <a:rPr lang="it-IT" sz="1600" dirty="0" err="1" smtClean="0">
                <a:latin typeface="+mn-lt"/>
              </a:rPr>
              <a:t>Services</a:t>
            </a:r>
            <a:r>
              <a:rPr lang="it-IT" sz="1600" dirty="0" smtClean="0">
                <a:latin typeface="+mn-lt"/>
              </a:rPr>
              <a:t> e non ARSS), e dello status dei beni trasportati su queste linee (EU e non EU </a:t>
            </a:r>
            <a:r>
              <a:rPr lang="it-IT" sz="1600" dirty="0" err="1" smtClean="0">
                <a:latin typeface="+mn-lt"/>
              </a:rPr>
              <a:t>goods</a:t>
            </a:r>
            <a:r>
              <a:rPr lang="it-IT" sz="1600" dirty="0" smtClean="0">
                <a:latin typeface="+mn-lt"/>
              </a:rPr>
              <a:t>).</a:t>
            </a:r>
            <a:endParaRPr lang="it-IT" sz="1600" dirty="0">
              <a:latin typeface="+mn-lt"/>
            </a:endParaRPr>
          </a:p>
        </p:txBody>
      </p:sp>
      <p:sp>
        <p:nvSpPr>
          <p:cNvPr id="1280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
            </a:r>
            <a:br>
              <a:rPr kumimoji="0" lang="it-IT" sz="2400" b="0" i="0" u="none" strike="noStrike" cap="none" normalizeH="0" baseline="0" smtClean="0">
                <a:ln>
                  <a:noFill/>
                </a:ln>
                <a:solidFill>
                  <a:schemeClr val="tx1"/>
                </a:solidFill>
                <a:effectLst/>
                <a:latin typeface="Times New Roman" pitchFamily="18" charset="0"/>
              </a:rPr>
            </a:br>
            <a:endParaRPr kumimoji="0" lang="it-IT" sz="2400" b="0" i="0" u="none" strike="noStrike" cap="none" normalizeH="0" baseline="0" smtClean="0">
              <a:ln>
                <a:noFill/>
              </a:ln>
              <a:solidFill>
                <a:schemeClr val="tx1"/>
              </a:solidFill>
              <a:effectLst/>
              <a:latin typeface="Times New Roman" pitchFamily="18" charset="0"/>
            </a:endParaRPr>
          </a:p>
        </p:txBody>
      </p:sp>
      <p:sp>
        <p:nvSpPr>
          <p:cNvPr id="128005" name="Rectangle 5"/>
          <p:cNvSpPr>
            <a:spLocks noChangeArrowheads="1"/>
          </p:cNvSpPr>
          <p:nvPr/>
        </p:nvSpPr>
        <p:spPr bwMode="auto">
          <a:xfrm>
            <a:off x="0" y="0"/>
            <a:ext cx="3017838" cy="7938"/>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sp>
        <p:nvSpPr>
          <p:cNvPr id="128006" name="Rectangle 6"/>
          <p:cNvSpPr>
            <a:spLocks noChangeArrowheads="1"/>
          </p:cNvSpPr>
          <p:nvPr/>
        </p:nvSpPr>
        <p:spPr bwMode="auto">
          <a:xfrm>
            <a:off x="0" y="7938"/>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30000" smtClean="0">
                <a:ln>
                  <a:noFill/>
                </a:ln>
                <a:solidFill>
                  <a:schemeClr val="tx1"/>
                </a:solidFill>
                <a:effectLst/>
                <a:latin typeface="Times New Roman" pitchFamily="18" charset="0"/>
                <a:ea typeface="Times New Roman" pitchFamily="18" charset="0"/>
                <a:hlinkClick r:id=""/>
              </a:rPr>
              <a:t>[</a:t>
            </a:r>
            <a:r>
              <a:rPr kumimoji="0" lang="en-GB" sz="900" b="0" i="0" u="none" strike="noStrike" cap="none" normalizeH="0" baseline="30000" smtClean="0" bmk="">
                <a:ln>
                  <a:noFill/>
                </a:ln>
                <a:solidFill>
                  <a:schemeClr val="tx1"/>
                </a:solidFill>
                <a:effectLst/>
                <a:latin typeface="Times New Roman" pitchFamily="18" charset="0"/>
                <a:ea typeface="Times New Roman" pitchFamily="18" charset="0"/>
                <a:hlinkClick r:id=""/>
              </a:rPr>
              <a:t>1]</a:t>
            </a:r>
            <a:r>
              <a:rPr kumimoji="0" lang="en-GB" sz="900" b="0" i="0" u="none" strike="noStrike" cap="none" normalizeH="0" baseline="0" smtClean="0">
                <a:ln>
                  <a:noFill/>
                </a:ln>
                <a:solidFill>
                  <a:schemeClr val="tx1"/>
                </a:solidFill>
                <a:effectLst/>
                <a:latin typeface="Times New Roman" pitchFamily="18" charset="0"/>
                <a:ea typeface="Times New Roman" pitchFamily="18" charset="0"/>
              </a:rPr>
              <a:t> Cabotage excluded.</a:t>
            </a:r>
            <a:endParaRPr kumimoji="0" lang="en-GB" sz="24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443"/>
          <p:cNvGraphicFramePr>
            <a:graphicFrameLocks noGrp="1"/>
          </p:cNvGraphicFramePr>
          <p:nvPr/>
        </p:nvGraphicFramePr>
        <p:xfrm>
          <a:off x="1285852" y="3857628"/>
          <a:ext cx="4895850" cy="1640940"/>
        </p:xfrm>
        <a:graphic>
          <a:graphicData uri="http://schemas.openxmlformats.org/drawingml/2006/table">
            <a:tbl>
              <a:tblPr/>
              <a:tblGrid>
                <a:gridCol w="1800225"/>
                <a:gridCol w="735012"/>
                <a:gridCol w="590550"/>
                <a:gridCol w="588963"/>
                <a:gridCol w="592137"/>
                <a:gridCol w="588963"/>
              </a:tblGrid>
              <a:tr h="134938">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900" b="1" i="0" u="none" strike="noStrike" cap="none" normalizeH="0" baseline="0" dirty="0" smtClean="0">
                        <a:ln>
                          <a:noFill/>
                        </a:ln>
                        <a:solidFill>
                          <a:schemeClr val="tx2"/>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Container</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Ro-Ro</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Ro-Lo</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Ro-pax</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Bulk</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050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dirty="0" smtClean="0">
                          <a:ln>
                            <a:noFill/>
                          </a:ln>
                          <a:solidFill>
                            <a:schemeClr val="tx1"/>
                          </a:solidFill>
                          <a:effectLst/>
                          <a:latin typeface="Arial" charset="0"/>
                          <a:cs typeface="Times New Roman" pitchFamily="18" charset="0"/>
                        </a:rPr>
                        <a:t>Vessel size</a:t>
                      </a:r>
                      <a:endParaRPr kumimoji="0" lang="en-GB" sz="9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800 TEU</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350 LU</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100 LU + 200 TEU</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 LU</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20,000 tonnes</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Load Factor of vessels</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70%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80%(LU), 70%(TEU)</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80%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050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N of lines in the EU SSS market</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308</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136</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39</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74</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50,000</a:t>
                      </a:r>
                      <a:r>
                        <a:rPr kumimoji="0" lang="en-GB" sz="900" b="0" i="0" u="none" strike="noStrike" cap="none" normalizeH="0" baseline="30000" smtClean="0">
                          <a:ln>
                            <a:noFill/>
                          </a:ln>
                          <a:solidFill>
                            <a:schemeClr val="tx1"/>
                          </a:solidFill>
                          <a:effectLst/>
                          <a:latin typeface="Arial" charset="0"/>
                          <a:cs typeface="Times New Roman" pitchFamily="18" charset="0"/>
                          <a:hlinkClick r:id="" action="ppaction://noaction"/>
                        </a:rPr>
                        <a:t>[1]</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4938">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Avg n of port calls per line</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4.23</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2.84</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4.15</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2.03</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2</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050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Avg n of B/L's per line per vessel</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448</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400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170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91</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1" i="1" u="none" strike="noStrike" cap="none" normalizeH="0" baseline="0" smtClean="0">
                          <a:ln>
                            <a:noFill/>
                          </a:ln>
                          <a:solidFill>
                            <a:schemeClr val="tx1"/>
                          </a:solidFill>
                          <a:effectLst/>
                          <a:latin typeface="Arial" charset="0"/>
                          <a:cs typeface="Times New Roman" pitchFamily="18" charset="0"/>
                        </a:rPr>
                        <a:t>4</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4938">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Avg n of line loops per year</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67.2</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195.1</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153.0</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smtClean="0">
                          <a:ln>
                            <a:noFill/>
                          </a:ln>
                          <a:solidFill>
                            <a:schemeClr val="tx1"/>
                          </a:solidFill>
                          <a:effectLst/>
                          <a:latin typeface="Arial" charset="0"/>
                          <a:cs typeface="Times New Roman" pitchFamily="18" charset="0"/>
                        </a:rPr>
                        <a:t>415.5</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900" b="0" i="0" u="none" strike="noStrike" cap="none" normalizeH="0" baseline="0" dirty="0" smtClean="0">
                          <a:ln>
                            <a:noFill/>
                          </a:ln>
                          <a:solidFill>
                            <a:schemeClr val="tx1"/>
                          </a:solidFill>
                          <a:effectLst/>
                          <a:latin typeface="Arial" charset="0"/>
                          <a:cs typeface="Times New Roman" pitchFamily="18" charset="0"/>
                        </a:rPr>
                        <a:t>-</a:t>
                      </a:r>
                      <a:endParaRPr kumimoji="0" lang="en-GB" sz="9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AutoShape 340"/>
          <p:cNvSpPr>
            <a:spLocks noChangeArrowheads="1"/>
          </p:cNvSpPr>
          <p:nvPr/>
        </p:nvSpPr>
        <p:spPr bwMode="auto">
          <a:xfrm>
            <a:off x="6286512" y="1571612"/>
            <a:ext cx="287337" cy="3989387"/>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graphicFrame>
        <p:nvGraphicFramePr>
          <p:cNvPr id="5" name="Group 445"/>
          <p:cNvGraphicFramePr>
            <a:graphicFrameLocks/>
          </p:cNvGraphicFramePr>
          <p:nvPr/>
        </p:nvGraphicFramePr>
        <p:xfrm>
          <a:off x="6643702" y="2714620"/>
          <a:ext cx="2327275" cy="1532160"/>
        </p:xfrm>
        <a:graphic>
          <a:graphicData uri="http://schemas.openxmlformats.org/drawingml/2006/table">
            <a:tbl>
              <a:tblPr/>
              <a:tblGrid>
                <a:gridCol w="1103312"/>
                <a:gridCol w="1223963"/>
              </a:tblGrid>
              <a:tr h="196850">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1" u="none" strike="noStrike" cap="none" normalizeH="0" baseline="0" smtClean="0">
                          <a:ln>
                            <a:noFill/>
                          </a:ln>
                          <a:solidFill>
                            <a:schemeClr val="tx1"/>
                          </a:solidFill>
                          <a:effectLst/>
                          <a:latin typeface="Arial" charset="0"/>
                          <a:cs typeface="Times New Roman" pitchFamily="18" charset="0"/>
                        </a:rPr>
                        <a:t>Type of Vessel</a:t>
                      </a:r>
                      <a:endParaRPr kumimoji="0" lang="it-IT"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1" u="none" strike="noStrike" cap="none" normalizeH="0" baseline="0" smtClean="0">
                          <a:ln>
                            <a:noFill/>
                          </a:ln>
                          <a:solidFill>
                            <a:schemeClr val="tx1"/>
                          </a:solidFill>
                          <a:effectLst/>
                          <a:latin typeface="Arial" charset="0"/>
                          <a:cs typeface="Times New Roman" pitchFamily="18" charset="0"/>
                        </a:rPr>
                        <a:t>B/L per year</a:t>
                      </a:r>
                      <a:endParaRPr kumimoji="0" lang="it-IT"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38">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Ro-Ro</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10,615,153.9</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6850">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Ro-Lo</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1,016,094.9</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6850">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Container</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9,277,669.5</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0334">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Ro-Pax</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2,811,288.4</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38">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Bulk</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Times New Roman" pitchFamily="18" charset="0"/>
                        </a:rPr>
                        <a:t>200,000</a:t>
                      </a:r>
                      <a:endParaRPr kumimoji="0" lang="en-GB"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6850">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1" u="none" strike="noStrike" cap="none" normalizeH="0" baseline="0" smtClean="0">
                          <a:ln>
                            <a:noFill/>
                          </a:ln>
                          <a:solidFill>
                            <a:schemeClr val="tx1"/>
                          </a:solidFill>
                          <a:effectLst/>
                          <a:latin typeface="Arial" charset="0"/>
                          <a:cs typeface="Times New Roman" pitchFamily="18" charset="0"/>
                        </a:rPr>
                        <a:t>Total</a:t>
                      </a:r>
                      <a:endParaRPr kumimoji="0" lang="it-IT" sz="12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1" u="none" strike="noStrike" cap="none" normalizeH="0" baseline="0" dirty="0" smtClean="0">
                          <a:ln>
                            <a:noFill/>
                          </a:ln>
                          <a:solidFill>
                            <a:schemeClr val="tx1"/>
                          </a:solidFill>
                          <a:effectLst/>
                          <a:latin typeface="Arial" charset="0"/>
                          <a:cs typeface="Times New Roman" pitchFamily="18" charset="0"/>
                        </a:rPr>
                        <a:t>23,920,206.7</a:t>
                      </a:r>
                      <a:endParaRPr kumimoji="0" lang="it-IT" sz="12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Rectangle 435"/>
          <p:cNvSpPr>
            <a:spLocks noChangeArrowheads="1"/>
          </p:cNvSpPr>
          <p:nvPr/>
        </p:nvSpPr>
        <p:spPr bwMode="auto">
          <a:xfrm>
            <a:off x="1285852" y="1785926"/>
            <a:ext cx="4897437" cy="1754326"/>
          </a:xfrm>
          <a:prstGeom prst="rect">
            <a:avLst/>
          </a:prstGeom>
          <a:noFill/>
          <a:ln w="9525" algn="ctr">
            <a:noFill/>
            <a:miter lim="800000"/>
            <a:headEnd/>
            <a:tailEnd/>
          </a:ln>
          <a:effectLst/>
        </p:spPr>
        <p:txBody>
          <a:bodyPr wrap="square" lIns="0" tIns="0" rIns="0" bIns="0" anchor="ctr">
            <a:spAutoFit/>
          </a:bodyPr>
          <a:lstStyle/>
          <a:p>
            <a:pPr marL="179388" indent="-179388" algn="just">
              <a:tabLst>
                <a:tab pos="630238" algn="l"/>
              </a:tabLst>
            </a:pPr>
            <a:r>
              <a:rPr lang="en-GB" sz="1200" b="0" dirty="0" smtClean="0">
                <a:cs typeface="Times New Roman" pitchFamily="18" charset="0"/>
              </a:rPr>
              <a:t>The </a:t>
            </a:r>
            <a:r>
              <a:rPr lang="en-GB" sz="1200" b="0" dirty="0">
                <a:cs typeface="Times New Roman" pitchFamily="18" charset="0"/>
              </a:rPr>
              <a:t>assumptions made on average vessels’ capacities and load factors, validated </a:t>
            </a:r>
            <a:r>
              <a:rPr lang="en-GB" sz="1200" b="0" dirty="0" smtClean="0">
                <a:cs typeface="Times New Roman" pitchFamily="18" charset="0"/>
              </a:rPr>
              <a:t>y </a:t>
            </a:r>
            <a:r>
              <a:rPr lang="en-GB" sz="1200" b="0" dirty="0">
                <a:cs typeface="Times New Roman" pitchFamily="18" charset="0"/>
              </a:rPr>
              <a:t>experts and stakeholders interviewed during the study</a:t>
            </a:r>
            <a:r>
              <a:rPr lang="en-GB" sz="1200" b="0" baseline="30000" dirty="0">
                <a:cs typeface="Times New Roman" pitchFamily="18" charset="0"/>
                <a:hlinkClick r:id="" action="ppaction://noaction"/>
              </a:rPr>
              <a:t>[1]</a:t>
            </a:r>
            <a:r>
              <a:rPr lang="en-GB" sz="1200" b="0" dirty="0">
                <a:cs typeface="Times New Roman" pitchFamily="18" charset="0"/>
              </a:rPr>
              <a:t>; the following parameters were assessed:</a:t>
            </a:r>
          </a:p>
          <a:p>
            <a:pPr marL="179388" indent="-179388" algn="just">
              <a:buFontTx/>
              <a:buChar char="•"/>
              <a:tabLst>
                <a:tab pos="630238" algn="l"/>
              </a:tabLst>
            </a:pPr>
            <a:endParaRPr lang="en-US" sz="1200" b="0" dirty="0"/>
          </a:p>
          <a:p>
            <a:pPr marL="630238" lvl="1" indent="-173038" algn="just" eaLnBrk="0" hangingPunct="0">
              <a:buFont typeface="Wingdings" pitchFamily="2" charset="2"/>
              <a:buChar char=""/>
              <a:tabLst>
                <a:tab pos="630238" algn="l"/>
              </a:tabLst>
            </a:pPr>
            <a:r>
              <a:rPr lang="en-GB" sz="1100" b="0" dirty="0">
                <a:cs typeface="Times New Roman" pitchFamily="18" charset="0"/>
              </a:rPr>
              <a:t>Average vessels’ capacities (considered for each type of vessel evaluated);</a:t>
            </a:r>
            <a:endParaRPr lang="en-US" sz="1100" b="0" dirty="0"/>
          </a:p>
          <a:p>
            <a:pPr marL="630238" lvl="1" indent="-173038" algn="just" eaLnBrk="0" hangingPunct="0">
              <a:buFont typeface="Wingdings" pitchFamily="2" charset="2"/>
              <a:buChar char=""/>
              <a:tabLst>
                <a:tab pos="630238" algn="l"/>
              </a:tabLst>
            </a:pPr>
            <a:r>
              <a:rPr lang="en-GB" sz="1100" b="0" dirty="0">
                <a:cs typeface="Times New Roman" pitchFamily="18" charset="0"/>
              </a:rPr>
              <a:t>average vessels’ loads (considered for each type of vessel evaluated);</a:t>
            </a:r>
            <a:endParaRPr lang="en-US" sz="1100" b="0" dirty="0"/>
          </a:p>
          <a:p>
            <a:pPr marL="630238" lvl="1" indent="-173038" algn="just" eaLnBrk="0" hangingPunct="0">
              <a:buFont typeface="Wingdings" pitchFamily="2" charset="2"/>
              <a:buChar char=""/>
              <a:tabLst>
                <a:tab pos="630238" algn="l"/>
              </a:tabLst>
            </a:pPr>
            <a:r>
              <a:rPr lang="en-GB" sz="1100" b="0" dirty="0">
                <a:cs typeface="Times New Roman" pitchFamily="18" charset="0"/>
              </a:rPr>
              <a:t>the share of cargo embarked/disembarked in each port of call on a shipping line (considered per each type of vessel evaluated);</a:t>
            </a:r>
            <a:endParaRPr lang="en-US" sz="1100" b="0" dirty="0"/>
          </a:p>
          <a:p>
            <a:pPr marL="630238" lvl="1" indent="-173038" algn="just" eaLnBrk="0" hangingPunct="0">
              <a:buFont typeface="Wingdings" pitchFamily="2" charset="2"/>
              <a:buChar char=""/>
              <a:tabLst>
                <a:tab pos="630238" algn="l"/>
              </a:tabLst>
            </a:pPr>
            <a:r>
              <a:rPr lang="en-GB" sz="1100" b="0" dirty="0">
                <a:cs typeface="Times New Roman" pitchFamily="18" charset="0"/>
              </a:rPr>
              <a:t>conversion factors</a:t>
            </a:r>
            <a:r>
              <a:rPr lang="en-GB" sz="1100" b="0" dirty="0">
                <a:cs typeface="Times New Roman" pitchFamily="18" charset="0"/>
                <a:hlinkClick r:id="" action="ppaction://noaction"/>
              </a:rPr>
              <a:t>[2]</a:t>
            </a:r>
            <a:r>
              <a:rPr lang="en-GB" sz="1100" b="0" dirty="0">
                <a:cs typeface="Times New Roman" pitchFamily="18" charset="0"/>
              </a:rPr>
              <a:t> from the number of LU</a:t>
            </a:r>
            <a:r>
              <a:rPr lang="en-GB" sz="1100" b="0" dirty="0">
                <a:cs typeface="Times New Roman" pitchFamily="18" charset="0"/>
                <a:hlinkClick r:id="" action="ppaction://noaction"/>
              </a:rPr>
              <a:t>[3]</a:t>
            </a:r>
            <a:r>
              <a:rPr lang="en-GB" sz="1100" b="0" dirty="0">
                <a:cs typeface="Times New Roman" pitchFamily="18" charset="0"/>
              </a:rPr>
              <a:t> to the number of B/L;</a:t>
            </a:r>
            <a:endParaRPr lang="en-US" sz="1100" b="0" dirty="0"/>
          </a:p>
          <a:p>
            <a:pPr marL="630238" lvl="1" indent="-173038" algn="just" eaLnBrk="0" hangingPunct="0">
              <a:buFont typeface="Wingdings" pitchFamily="2" charset="2"/>
              <a:buChar char=""/>
              <a:tabLst>
                <a:tab pos="630238" algn="l"/>
              </a:tabLst>
            </a:pPr>
            <a:r>
              <a:rPr lang="en-GB" sz="1100" b="0" dirty="0">
                <a:cs typeface="Times New Roman" pitchFamily="18" charset="0"/>
              </a:rPr>
              <a:t>conversion factors</a:t>
            </a:r>
            <a:r>
              <a:rPr lang="en-GB" sz="1100" b="0" dirty="0">
                <a:cs typeface="Times New Roman" pitchFamily="18" charset="0"/>
                <a:hlinkClick r:id="" action="ppaction://noaction"/>
              </a:rPr>
              <a:t>[4]</a:t>
            </a:r>
            <a:r>
              <a:rPr lang="en-GB" sz="1100" b="0" dirty="0">
                <a:cs typeface="Times New Roman" pitchFamily="18" charset="0"/>
              </a:rPr>
              <a:t> from the number of tonnes to the number of B/L;</a:t>
            </a:r>
            <a:endParaRPr lang="en-US" sz="1100" b="0" dirty="0"/>
          </a:p>
        </p:txBody>
      </p:sp>
      <p:sp>
        <p:nvSpPr>
          <p:cNvPr id="7" name="Rectangle 437"/>
          <p:cNvSpPr>
            <a:spLocks noChangeArrowheads="1"/>
          </p:cNvSpPr>
          <p:nvPr/>
        </p:nvSpPr>
        <p:spPr bwMode="auto">
          <a:xfrm>
            <a:off x="1285852" y="5857892"/>
            <a:ext cx="7118350" cy="488950"/>
          </a:xfrm>
          <a:prstGeom prst="rect">
            <a:avLst/>
          </a:prstGeom>
          <a:noFill/>
          <a:ln w="9525" algn="ctr">
            <a:noFill/>
            <a:miter lim="800000"/>
            <a:headEnd/>
            <a:tailEnd/>
          </a:ln>
          <a:effectLst/>
        </p:spPr>
        <p:txBody>
          <a:bodyPr wrap="none" lIns="0" tIns="0" rIns="0" bIns="0" anchor="ctr">
            <a:spAutoFit/>
          </a:bodyPr>
          <a:lstStyle/>
          <a:p>
            <a:pPr algn="just"/>
            <a:r>
              <a:rPr lang="en-GB" sz="800" b="0" dirty="0">
                <a:cs typeface="Times New Roman" pitchFamily="18" charset="0"/>
              </a:rPr>
              <a:t>(1) Based on our elaborations and data from previous study, interviews to experts and validation of the gathered data at the Antwerp meeting April 15th 2008;</a:t>
            </a:r>
            <a:endParaRPr lang="en-US" sz="800" b="0" dirty="0"/>
          </a:p>
          <a:p>
            <a:pPr algn="just" eaLnBrk="0" hangingPunct="0"/>
            <a:r>
              <a:rPr lang="en-GB" sz="800" b="0" dirty="0">
                <a:cs typeface="Times New Roman" pitchFamily="18" charset="0"/>
              </a:rPr>
              <a:t>(2)1,4 LU per B/L in Ro-Ro traffic and 2,5 TEU per B/L in containerised one;</a:t>
            </a:r>
            <a:endParaRPr lang="en-US" sz="800" b="0" dirty="0"/>
          </a:p>
          <a:p>
            <a:pPr algn="just" eaLnBrk="0" hangingPunct="0"/>
            <a:r>
              <a:rPr lang="en-GB" sz="800" b="0" dirty="0">
                <a:cs typeface="Times New Roman" pitchFamily="18" charset="0"/>
              </a:rPr>
              <a:t>(3) Containers and Loading Units;</a:t>
            </a:r>
            <a:endParaRPr lang="en-US" sz="800" b="0" dirty="0"/>
          </a:p>
          <a:p>
            <a:pPr algn="just" eaLnBrk="0" hangingPunct="0"/>
            <a:r>
              <a:rPr lang="en-GB" sz="800" b="0" dirty="0">
                <a:cs typeface="Times New Roman" pitchFamily="18" charset="0"/>
              </a:rPr>
              <a:t>(4) </a:t>
            </a:r>
            <a:r>
              <a:rPr lang="en-GB" sz="800" b="0" dirty="0">
                <a:latin typeface="Arial Narrow" pitchFamily="34" charset="0"/>
                <a:cs typeface="Times New Roman" pitchFamily="18" charset="0"/>
              </a:rPr>
              <a:t>1</a:t>
            </a:r>
            <a:r>
              <a:rPr lang="en-GB" sz="800" b="0" dirty="0">
                <a:cs typeface="Times New Roman" pitchFamily="18" charset="0"/>
              </a:rPr>
              <a:t>,4 LU per B/L in Ro-Ro traffic and 2,5 TEU per B/L in containerised one.</a:t>
            </a:r>
            <a:endParaRPr lang="en-GB" sz="800" b="0" dirty="0"/>
          </a:p>
        </p:txBody>
      </p:sp>
      <p:sp>
        <p:nvSpPr>
          <p:cNvPr id="9" name="CasellaDiTesto 8"/>
          <p:cNvSpPr txBox="1"/>
          <p:nvPr/>
        </p:nvSpPr>
        <p:spPr>
          <a:xfrm>
            <a:off x="1357290" y="571480"/>
            <a:ext cx="7197996" cy="400110"/>
          </a:xfrm>
          <a:prstGeom prst="rect">
            <a:avLst/>
          </a:prstGeom>
          <a:noFill/>
        </p:spPr>
        <p:txBody>
          <a:bodyPr wrap="none" rtlCol="0">
            <a:spAutoFit/>
          </a:bodyPr>
          <a:lstStyle/>
          <a:p>
            <a:r>
              <a:rPr lang="it-IT" sz="2000" b="1" dirty="0" err="1" smtClean="0">
                <a:solidFill>
                  <a:srgbClr val="0066CC"/>
                </a:solidFill>
                <a:latin typeface="Arial" charset="0"/>
              </a:rPr>
              <a:t>Main</a:t>
            </a:r>
            <a:r>
              <a:rPr lang="it-IT" sz="2000" b="1" dirty="0" smtClean="0">
                <a:solidFill>
                  <a:srgbClr val="0066CC"/>
                </a:solidFill>
                <a:latin typeface="Arial" charset="0"/>
              </a:rPr>
              <a:t> </a:t>
            </a:r>
            <a:r>
              <a:rPr lang="it-IT" sz="2000" b="1" dirty="0" err="1" smtClean="0">
                <a:solidFill>
                  <a:srgbClr val="0066CC"/>
                </a:solidFill>
                <a:latin typeface="Arial" charset="0"/>
              </a:rPr>
              <a:t>assumptions</a:t>
            </a:r>
            <a:r>
              <a:rPr lang="it-IT" sz="2000" b="1" dirty="0" smtClean="0">
                <a:solidFill>
                  <a:srgbClr val="0066CC"/>
                </a:solidFill>
                <a:latin typeface="Arial" charset="0"/>
              </a:rPr>
              <a:t>: Il calcolo del numero del B/L per anno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105475" name="Rectangle 3"/>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105476" name="Rectangle 4"/>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105477" name="Rectangle 5"/>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it-IT"/>
          </a:p>
        </p:txBody>
      </p:sp>
      <p:sp>
        <p:nvSpPr>
          <p:cNvPr id="105478" name="Text Box 6"/>
          <p:cNvSpPr txBox="1">
            <a:spLocks noChangeArrowheads="1"/>
          </p:cNvSpPr>
          <p:nvPr/>
        </p:nvSpPr>
        <p:spPr bwMode="auto">
          <a:xfrm>
            <a:off x="1371600" y="533400"/>
            <a:ext cx="7010400" cy="400110"/>
          </a:xfrm>
          <a:prstGeom prst="rect">
            <a:avLst/>
          </a:prstGeom>
          <a:noFill/>
          <a:ln w="9525">
            <a:noFill/>
            <a:miter lim="800000"/>
            <a:headEnd/>
            <a:tailEnd/>
          </a:ln>
          <a:effectLst/>
        </p:spPr>
        <p:txBody>
          <a:bodyPr>
            <a:spAutoFit/>
          </a:bodyPr>
          <a:lstStyle/>
          <a:p>
            <a:r>
              <a:rPr lang="it-IT" sz="2000" b="1" dirty="0" err="1" smtClean="0">
                <a:solidFill>
                  <a:srgbClr val="0066CC"/>
                </a:solidFill>
                <a:latin typeface="Arial" charset="0"/>
              </a:rPr>
              <a:t>Modal</a:t>
            </a:r>
            <a:r>
              <a:rPr lang="it-IT" sz="2000" b="1" dirty="0" smtClean="0">
                <a:solidFill>
                  <a:srgbClr val="0066CC"/>
                </a:solidFill>
                <a:latin typeface="Arial" charset="0"/>
              </a:rPr>
              <a:t> </a:t>
            </a:r>
            <a:r>
              <a:rPr lang="it-IT" sz="2000" b="1" dirty="0" err="1" smtClean="0">
                <a:solidFill>
                  <a:srgbClr val="0066CC"/>
                </a:solidFill>
                <a:latin typeface="Arial" charset="0"/>
              </a:rPr>
              <a:t>shift</a:t>
            </a:r>
            <a:r>
              <a:rPr lang="it-IT" sz="2000" b="1" dirty="0" smtClean="0">
                <a:solidFill>
                  <a:srgbClr val="0066CC"/>
                </a:solidFill>
                <a:latin typeface="Arial" charset="0"/>
              </a:rPr>
              <a:t>: riduzione dei costi esterni</a:t>
            </a:r>
            <a:endParaRPr lang="it-IT" sz="2000" b="1" dirty="0">
              <a:solidFill>
                <a:schemeClr val="folHlink"/>
              </a:solidFill>
              <a:latin typeface="Arial" charset="0"/>
            </a:endParaRPr>
          </a:p>
        </p:txBody>
      </p:sp>
      <p:sp>
        <p:nvSpPr>
          <p:cNvPr id="105479" name="Rectangle 7"/>
          <p:cNvSpPr>
            <a:spLocks noChangeArrowheads="1"/>
          </p:cNvSpPr>
          <p:nvPr/>
        </p:nvSpPr>
        <p:spPr bwMode="auto">
          <a:xfrm>
            <a:off x="0" y="2879725"/>
            <a:ext cx="9144000" cy="0"/>
          </a:xfrm>
          <a:prstGeom prst="rect">
            <a:avLst/>
          </a:prstGeom>
          <a:noFill/>
          <a:ln w="9525">
            <a:noFill/>
            <a:miter lim="800000"/>
            <a:headEnd/>
            <a:tailEnd/>
          </a:ln>
          <a:effectLst/>
        </p:spPr>
        <p:txBody>
          <a:bodyPr wrap="none" anchor="ctr">
            <a:spAutoFit/>
          </a:bodyPr>
          <a:lstStyle/>
          <a:p>
            <a:endParaRPr lang="it-IT"/>
          </a:p>
        </p:txBody>
      </p:sp>
      <p:sp>
        <p:nvSpPr>
          <p:cNvPr id="105480" name="Rectangle 8"/>
          <p:cNvSpPr>
            <a:spLocks noChangeArrowheads="1"/>
          </p:cNvSpPr>
          <p:nvPr/>
        </p:nvSpPr>
        <p:spPr bwMode="auto">
          <a:xfrm>
            <a:off x="0" y="2727325"/>
            <a:ext cx="9144000" cy="0"/>
          </a:xfrm>
          <a:prstGeom prst="rect">
            <a:avLst/>
          </a:prstGeom>
          <a:noFill/>
          <a:ln w="9525">
            <a:noFill/>
            <a:miter lim="800000"/>
            <a:headEnd/>
            <a:tailEnd/>
          </a:ln>
          <a:effectLst/>
        </p:spPr>
        <p:txBody>
          <a:bodyPr wrap="none" anchor="ctr">
            <a:spAutoFit/>
          </a:bodyPr>
          <a:lstStyle/>
          <a:p>
            <a:endParaRPr lang="it-IT"/>
          </a:p>
        </p:txBody>
      </p:sp>
      <p:sp>
        <p:nvSpPr>
          <p:cNvPr id="9" name="Rectangle 4"/>
          <p:cNvSpPr>
            <a:spLocks noChangeArrowheads="1"/>
          </p:cNvSpPr>
          <p:nvPr/>
        </p:nvSpPr>
        <p:spPr bwMode="auto">
          <a:xfrm>
            <a:off x="1285852" y="1571612"/>
            <a:ext cx="3571900" cy="2693045"/>
          </a:xfrm>
          <a:prstGeom prst="rect">
            <a:avLst/>
          </a:prstGeom>
          <a:noFill/>
          <a:ln w="9525" algn="ctr">
            <a:noFill/>
            <a:miter lim="800000"/>
            <a:headEnd/>
            <a:tailEnd/>
          </a:ln>
          <a:effectLst/>
        </p:spPr>
        <p:txBody>
          <a:bodyPr wrap="square" lIns="0" tIns="0" rIns="0" bIns="0" anchor="ctr">
            <a:spAutoFit/>
          </a:bodyPr>
          <a:lstStyle/>
          <a:p>
            <a:pPr algn="just"/>
            <a:r>
              <a:rPr lang="en-US" sz="1200" b="0" dirty="0"/>
              <a:t>By improving the internal efficiency of SSS, the policies determine a modal shift </a:t>
            </a:r>
            <a:r>
              <a:rPr lang="en-US" sz="1200" u="sng" dirty="0"/>
              <a:t>from Road and Rail</a:t>
            </a:r>
            <a:r>
              <a:rPr lang="en-US" sz="1200" b="0" dirty="0"/>
              <a:t>. Thus, there is a positive impact in terms of </a:t>
            </a:r>
            <a:r>
              <a:rPr lang="en-US" sz="1200" dirty="0"/>
              <a:t>reduction of external costs</a:t>
            </a:r>
            <a:r>
              <a:rPr lang="en-US" sz="1200" b="0" dirty="0"/>
              <a:t>.</a:t>
            </a:r>
          </a:p>
          <a:p>
            <a:pPr algn="just"/>
            <a:endParaRPr lang="en-US" sz="1000" b="0" dirty="0"/>
          </a:p>
          <a:p>
            <a:pPr algn="just"/>
            <a:r>
              <a:rPr lang="en-US" sz="1200" b="0" dirty="0"/>
              <a:t>In the </a:t>
            </a:r>
            <a:r>
              <a:rPr lang="en-US" sz="1200" dirty="0"/>
              <a:t>Base-line scenario</a:t>
            </a:r>
            <a:r>
              <a:rPr lang="en-US" sz="1200" b="0" dirty="0"/>
              <a:t>, the modal shift for SSS of EU Goods in 2020 is equal to </a:t>
            </a:r>
            <a:r>
              <a:rPr lang="en-US" sz="1200" dirty="0"/>
              <a:t>8.6 </a:t>
            </a:r>
            <a:r>
              <a:rPr lang="en-US" sz="1200" dirty="0" err="1"/>
              <a:t>bln</a:t>
            </a:r>
            <a:r>
              <a:rPr lang="en-US" sz="1200" dirty="0"/>
              <a:t> </a:t>
            </a:r>
            <a:r>
              <a:rPr lang="en-US" sz="1200" dirty="0" err="1"/>
              <a:t>tkm</a:t>
            </a:r>
            <a:r>
              <a:rPr lang="en-US" sz="1200" dirty="0"/>
              <a:t> </a:t>
            </a:r>
            <a:r>
              <a:rPr lang="en-US" sz="1200" b="0" dirty="0"/>
              <a:t>(0.77% of the total 1,116 </a:t>
            </a:r>
            <a:r>
              <a:rPr lang="en-US" sz="1200" b="0" dirty="0" err="1"/>
              <a:t>bln</a:t>
            </a:r>
            <a:r>
              <a:rPr lang="en-US" sz="1200" b="0" dirty="0"/>
              <a:t> </a:t>
            </a:r>
            <a:r>
              <a:rPr lang="en-US" sz="1200" b="0" dirty="0" err="1"/>
              <a:t>tkm</a:t>
            </a:r>
            <a:r>
              <a:rPr lang="en-US" sz="1200" b="0" dirty="0"/>
              <a:t> of SSS of EU Goods forecast).</a:t>
            </a:r>
          </a:p>
          <a:p>
            <a:pPr algn="just"/>
            <a:endParaRPr lang="en-US" sz="1000" b="0" dirty="0"/>
          </a:p>
          <a:p>
            <a:pPr algn="just">
              <a:buFontTx/>
              <a:buChar char="•"/>
            </a:pPr>
            <a:r>
              <a:rPr lang="en-US" sz="1200" b="0" dirty="0"/>
              <a:t>Based on indications from the previous EC Studies ISIC and MTCP, it is assumed that the EMS will determine an overall </a:t>
            </a:r>
            <a:r>
              <a:rPr lang="en-US" sz="1200" dirty="0"/>
              <a:t>additional modal shift</a:t>
            </a:r>
            <a:r>
              <a:rPr lang="en-US" sz="1200" b="0" dirty="0"/>
              <a:t> of:</a:t>
            </a:r>
          </a:p>
          <a:p>
            <a:pPr algn="just"/>
            <a:endParaRPr lang="en-US" sz="1000" b="0" dirty="0"/>
          </a:p>
          <a:p>
            <a:pPr marL="360363" lvl="1" indent="-180975" algn="just">
              <a:buFontTx/>
              <a:buChar char="•"/>
            </a:pPr>
            <a:r>
              <a:rPr lang="en-US" sz="1200" b="0" dirty="0"/>
              <a:t> +0,097% in the Low Scenario</a:t>
            </a:r>
          </a:p>
          <a:p>
            <a:pPr marL="360363" lvl="1" indent="-180975" algn="just">
              <a:buFontTx/>
              <a:buChar char="•"/>
            </a:pPr>
            <a:r>
              <a:rPr lang="en-US" sz="1200" dirty="0"/>
              <a:t> </a:t>
            </a:r>
            <a:r>
              <a:rPr lang="en-US" sz="1200" b="0" dirty="0"/>
              <a:t>+0,194% in the High Scenario</a:t>
            </a:r>
            <a:endParaRPr lang="en-US" sz="1200" dirty="0"/>
          </a:p>
        </p:txBody>
      </p:sp>
      <p:sp>
        <p:nvSpPr>
          <p:cNvPr id="10" name="AutoShape 5"/>
          <p:cNvSpPr>
            <a:spLocks noChangeArrowheads="1"/>
          </p:cNvSpPr>
          <p:nvPr/>
        </p:nvSpPr>
        <p:spPr bwMode="auto">
          <a:xfrm>
            <a:off x="5000628" y="1928802"/>
            <a:ext cx="210672" cy="2084989"/>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
        <p:nvSpPr>
          <p:cNvPr id="11" name="Rectangle 6"/>
          <p:cNvSpPr>
            <a:spLocks noChangeArrowheads="1"/>
          </p:cNvSpPr>
          <p:nvPr/>
        </p:nvSpPr>
        <p:spPr bwMode="auto">
          <a:xfrm>
            <a:off x="1428728" y="4857760"/>
            <a:ext cx="2952508" cy="1323439"/>
          </a:xfrm>
          <a:prstGeom prst="rect">
            <a:avLst/>
          </a:prstGeom>
          <a:noFill/>
          <a:ln w="9525" algn="ctr">
            <a:noFill/>
            <a:miter lim="800000"/>
            <a:headEnd/>
            <a:tailEnd/>
          </a:ln>
          <a:effectLst/>
        </p:spPr>
        <p:txBody>
          <a:bodyPr wrap="square" lIns="0" tIns="0" rIns="0" bIns="0" anchor="ctr">
            <a:spAutoFit/>
          </a:bodyPr>
          <a:lstStyle/>
          <a:p>
            <a:r>
              <a:rPr lang="en-US" sz="1200" b="0" dirty="0"/>
              <a:t>In terms of </a:t>
            </a:r>
            <a:r>
              <a:rPr lang="en-US" sz="1200" u="sng" dirty="0"/>
              <a:t>external costs saved</a:t>
            </a:r>
            <a:r>
              <a:rPr lang="en-US" sz="1200" b="0" dirty="0"/>
              <a:t>, the advantages equal an average of:</a:t>
            </a:r>
          </a:p>
          <a:p>
            <a:endParaRPr lang="en-US" sz="1200" b="0" dirty="0"/>
          </a:p>
          <a:p>
            <a:pPr marL="360363" lvl="1" indent="-180975">
              <a:buFontTx/>
              <a:buChar char="•"/>
            </a:pPr>
            <a:r>
              <a:rPr lang="en-US" sz="1200" dirty="0"/>
              <a:t>14.0 million Euro </a:t>
            </a:r>
            <a:r>
              <a:rPr lang="en-US" sz="1200" b="0" dirty="0"/>
              <a:t>per year in the Low Scenario (ref. 2020)</a:t>
            </a:r>
          </a:p>
          <a:p>
            <a:pPr marL="360363" lvl="1" indent="-180975">
              <a:buFontTx/>
              <a:buChar char="•"/>
            </a:pPr>
            <a:r>
              <a:rPr lang="en-US" sz="1200" dirty="0"/>
              <a:t>28.0 million Euro </a:t>
            </a:r>
            <a:r>
              <a:rPr lang="en-US" sz="1200" b="0" dirty="0"/>
              <a:t>per year in the High Scenario (ref. 2020)</a:t>
            </a:r>
            <a:endParaRPr lang="en-US" sz="1200" dirty="0"/>
          </a:p>
        </p:txBody>
      </p:sp>
      <p:sp>
        <p:nvSpPr>
          <p:cNvPr id="12" name="AutoShape 7"/>
          <p:cNvSpPr>
            <a:spLocks noChangeArrowheads="1"/>
          </p:cNvSpPr>
          <p:nvPr/>
        </p:nvSpPr>
        <p:spPr bwMode="auto">
          <a:xfrm rot="5400000">
            <a:off x="2950707" y="3192906"/>
            <a:ext cx="123046" cy="2881251"/>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pic>
        <p:nvPicPr>
          <p:cNvPr id="13" name="Picture 8"/>
          <p:cNvPicPr>
            <a:picLocks noChangeAspect="1" noChangeArrowheads="1"/>
          </p:cNvPicPr>
          <p:nvPr/>
        </p:nvPicPr>
        <p:blipFill>
          <a:blip r:embed="rId3"/>
          <a:srcRect/>
          <a:stretch>
            <a:fillRect/>
          </a:stretch>
        </p:blipFill>
        <p:spPr bwMode="auto">
          <a:xfrm>
            <a:off x="4857752" y="3967162"/>
            <a:ext cx="4286248" cy="2820838"/>
          </a:xfrm>
          <a:prstGeom prst="rect">
            <a:avLst/>
          </a:prstGeom>
          <a:noFill/>
          <a:ln w="9525" algn="ctr">
            <a:noFill/>
            <a:miter lim="800000"/>
            <a:headEnd/>
            <a:tailEnd/>
          </a:ln>
          <a:effectLst/>
        </p:spPr>
      </p:pic>
      <p:pic>
        <p:nvPicPr>
          <p:cNvPr id="14" name="Picture 9"/>
          <p:cNvPicPr>
            <a:picLocks noChangeAspect="1" noChangeArrowheads="1"/>
          </p:cNvPicPr>
          <p:nvPr/>
        </p:nvPicPr>
        <p:blipFill>
          <a:blip r:embed="rId4"/>
          <a:srcRect/>
          <a:stretch>
            <a:fillRect/>
          </a:stretch>
        </p:blipFill>
        <p:spPr bwMode="auto">
          <a:xfrm>
            <a:off x="5162357" y="1357298"/>
            <a:ext cx="1892492" cy="2692534"/>
          </a:xfrm>
          <a:prstGeom prst="rect">
            <a:avLst/>
          </a:prstGeom>
          <a:noFill/>
          <a:ln w="9525" algn="ctr">
            <a:noFill/>
            <a:miter lim="800000"/>
            <a:headEnd/>
            <a:tailEnd/>
          </a:ln>
          <a:effectLst/>
        </p:spPr>
      </p:pic>
      <p:pic>
        <p:nvPicPr>
          <p:cNvPr id="15" name="Picture 10"/>
          <p:cNvPicPr>
            <a:picLocks noChangeAspect="1" noChangeArrowheads="1"/>
          </p:cNvPicPr>
          <p:nvPr/>
        </p:nvPicPr>
        <p:blipFill>
          <a:blip r:embed="rId5"/>
          <a:srcRect/>
          <a:stretch>
            <a:fillRect/>
          </a:stretch>
        </p:blipFill>
        <p:spPr bwMode="auto">
          <a:xfrm>
            <a:off x="7123342" y="1357298"/>
            <a:ext cx="1876195" cy="2666019"/>
          </a:xfrm>
          <a:prstGeom prst="rect">
            <a:avLst/>
          </a:prstGeom>
          <a:noFill/>
          <a:ln w="9525" algn="ctr">
            <a:noFill/>
            <a:miter lim="800000"/>
            <a:headEnd/>
            <a:tailEnd/>
          </a:ln>
          <a:effectLst/>
        </p:spPr>
      </p:pic>
      <p:sp>
        <p:nvSpPr>
          <p:cNvPr id="16" name="Rettangolo 15"/>
          <p:cNvSpPr/>
          <p:nvPr/>
        </p:nvSpPr>
        <p:spPr>
          <a:xfrm>
            <a:off x="1214414" y="2428868"/>
            <a:ext cx="3714776" cy="18573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2498" name="Group 2"/>
          <p:cNvGraphicFramePr>
            <a:graphicFrameLocks noGrp="1"/>
          </p:cNvGraphicFramePr>
          <p:nvPr>
            <p:ph sz="half" idx="2"/>
          </p:nvPr>
        </p:nvGraphicFramePr>
        <p:xfrm>
          <a:off x="1214414" y="4572008"/>
          <a:ext cx="2462212" cy="1609680"/>
        </p:xfrm>
        <a:graphic>
          <a:graphicData uri="http://schemas.openxmlformats.org/drawingml/2006/table">
            <a:tbl>
              <a:tblPr/>
              <a:tblGrid>
                <a:gridCol w="1419225"/>
                <a:gridCol w="347662"/>
                <a:gridCol w="347663"/>
                <a:gridCol w="347662"/>
              </a:tblGrid>
              <a:tr h="0">
                <a:tc gridSpan="4">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 </a:t>
                      </a:r>
                      <a:r>
                        <a:rPr kumimoji="0" lang="en-US" sz="1000" b="1" i="0" u="none" strike="noStrike" cap="none" normalizeH="0" baseline="0" smtClean="0">
                          <a:ln>
                            <a:noFill/>
                          </a:ln>
                          <a:solidFill>
                            <a:schemeClr val="tx1"/>
                          </a:solidFill>
                          <a:effectLst/>
                          <a:latin typeface="Arial" charset="0"/>
                          <a:cs typeface="Times New Roman" pitchFamily="18" charset="0"/>
                        </a:rPr>
                        <a:t>% reduction of P (Delay) on Goods (1)</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r>
              <a:tr h="0">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800" b="1" i="0" u="none" strike="noStrike" cap="none" normalizeH="0" baseline="0" smtClean="0">
                        <a:ln>
                          <a:noFill/>
                        </a:ln>
                        <a:solidFill>
                          <a:schemeClr val="tx2"/>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B1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B2</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C</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rgbClr val="008000"/>
                          </a:solidFill>
                          <a:effectLst/>
                          <a:latin typeface="Arial" charset="0"/>
                          <a:cs typeface="Times New Roman" pitchFamily="18" charset="0"/>
                        </a:rPr>
                        <a:t>Discount rate</a:t>
                      </a:r>
                      <a:endParaRPr kumimoji="0" lang="en-US" sz="800" b="1" i="0" u="none" strike="noStrike" cap="none" normalizeH="0" baseline="0" smtClean="0">
                        <a:ln>
                          <a:noFill/>
                        </a:ln>
                        <a:solidFill>
                          <a:srgbClr val="008000"/>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rgbClr val="008000"/>
                          </a:solidFill>
                          <a:effectLst/>
                          <a:latin typeface="Arial" charset="0"/>
                          <a:cs typeface="Times New Roman" pitchFamily="18" charset="0"/>
                        </a:rPr>
                        <a:t>50%</a:t>
                      </a:r>
                      <a:endParaRPr kumimoji="0" lang="en-US" sz="800" b="1" i="0" u="none" strike="noStrike" cap="none" normalizeH="0" baseline="0" smtClean="0">
                        <a:ln>
                          <a:noFill/>
                        </a:ln>
                        <a:solidFill>
                          <a:srgbClr val="008000"/>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rgbClr val="008000"/>
                          </a:solidFill>
                          <a:effectLst/>
                          <a:latin typeface="Arial" charset="0"/>
                          <a:cs typeface="Times New Roman" pitchFamily="18" charset="0"/>
                        </a:rPr>
                        <a:t>20%</a:t>
                      </a:r>
                      <a:endParaRPr kumimoji="0" lang="en-US" sz="800" b="1" i="0" u="none" strike="noStrike" cap="none" normalizeH="0" baseline="0" smtClean="0">
                        <a:ln>
                          <a:noFill/>
                        </a:ln>
                        <a:solidFill>
                          <a:srgbClr val="008000"/>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rgbClr val="008000"/>
                          </a:solidFill>
                          <a:effectLst/>
                          <a:latin typeface="Arial" charset="0"/>
                          <a:cs typeface="Times New Roman" pitchFamily="18" charset="0"/>
                        </a:rPr>
                        <a:t>20%</a:t>
                      </a:r>
                      <a:endParaRPr kumimoji="0" lang="en-US" sz="800" b="1" i="0" u="none" strike="noStrike" cap="none" normalizeH="0" baseline="0" smtClean="0">
                        <a:ln>
                          <a:noFill/>
                        </a:ln>
                        <a:solidFill>
                          <a:srgbClr val="008000"/>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Formalities on vessels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Formalities on Goods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7%</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Dangerous Goods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40%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40%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Phytosanitary</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Animal origin</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Other standard goods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7%</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Weighted avg. delay</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8%</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25%</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dirty="0" smtClean="0">
                          <a:ln>
                            <a:noFill/>
                          </a:ln>
                          <a:solidFill>
                            <a:schemeClr val="tx1"/>
                          </a:solidFill>
                          <a:effectLst/>
                          <a:latin typeface="Arial" charset="0"/>
                          <a:cs typeface="Times New Roman" pitchFamily="18" charset="0"/>
                        </a:rPr>
                        <a:t>30%</a:t>
                      </a:r>
                      <a:endParaRPr kumimoji="0" lang="en-US" sz="8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62552" name="Rectangle 56"/>
          <p:cNvSpPr>
            <a:spLocks noChangeArrowheads="1"/>
          </p:cNvSpPr>
          <p:nvPr/>
        </p:nvSpPr>
        <p:spPr bwMode="auto">
          <a:xfrm>
            <a:off x="1285852" y="357166"/>
            <a:ext cx="7286676" cy="676275"/>
          </a:xfrm>
          <a:prstGeom prst="rect">
            <a:avLst/>
          </a:prstGeom>
          <a:noFill/>
          <a:ln w="9525">
            <a:noFill/>
            <a:miter lim="800000"/>
            <a:headEnd/>
            <a:tailEnd/>
          </a:ln>
          <a:effectLst/>
        </p:spPr>
        <p:txBody>
          <a:bodyPr lIns="0" tIns="0" rIns="0" bIns="0"/>
          <a:lstStyle/>
          <a:p>
            <a:pPr defTabSz="695325">
              <a:spcBef>
                <a:spcPct val="20000"/>
              </a:spcBef>
              <a:spcAft>
                <a:spcPct val="20000"/>
              </a:spcAft>
              <a:buSzPct val="90000"/>
              <a:buFont typeface="Arial" charset="0"/>
              <a:buNone/>
              <a:tabLst>
                <a:tab pos="450850" algn="l"/>
                <a:tab pos="722313" algn="l"/>
                <a:tab pos="1074738" algn="l"/>
                <a:tab pos="1427163" algn="l"/>
                <a:tab pos="1700213" algn="l"/>
              </a:tabLst>
            </a:pPr>
            <a:r>
              <a:rPr lang="en-US" sz="2000" b="1" dirty="0" err="1" smtClean="0">
                <a:solidFill>
                  <a:srgbClr val="0066CC"/>
                </a:solidFill>
                <a:latin typeface="Arial" charset="0"/>
              </a:rPr>
              <a:t>Riduzione</a:t>
            </a:r>
            <a:r>
              <a:rPr lang="en-US" sz="2000" b="1" dirty="0" smtClean="0">
                <a:solidFill>
                  <a:srgbClr val="0066CC"/>
                </a:solidFill>
                <a:latin typeface="Arial" charset="0"/>
              </a:rPr>
              <a:t> </a:t>
            </a:r>
            <a:r>
              <a:rPr lang="en-US" sz="2000" b="1" dirty="0" err="1" smtClean="0">
                <a:solidFill>
                  <a:srgbClr val="0066CC"/>
                </a:solidFill>
                <a:latin typeface="Arial" charset="0"/>
              </a:rPr>
              <a:t>dei</a:t>
            </a:r>
            <a:r>
              <a:rPr lang="en-US" sz="2000" b="1" dirty="0" smtClean="0">
                <a:solidFill>
                  <a:srgbClr val="0066CC"/>
                </a:solidFill>
                <a:latin typeface="Arial" charset="0"/>
              </a:rPr>
              <a:t> Time </a:t>
            </a:r>
            <a:r>
              <a:rPr lang="en-US" sz="2000" b="1" dirty="0">
                <a:solidFill>
                  <a:srgbClr val="0066CC"/>
                </a:solidFill>
                <a:latin typeface="Arial" charset="0"/>
              </a:rPr>
              <a:t>cost </a:t>
            </a:r>
            <a:r>
              <a:rPr lang="en-US" sz="2000" b="1" dirty="0" err="1" smtClean="0">
                <a:solidFill>
                  <a:srgbClr val="0066CC"/>
                </a:solidFill>
                <a:latin typeface="Arial" charset="0"/>
              </a:rPr>
              <a:t>dovuta</a:t>
            </a:r>
            <a:r>
              <a:rPr lang="en-US" sz="2000" b="1" dirty="0" smtClean="0">
                <a:solidFill>
                  <a:srgbClr val="0066CC"/>
                </a:solidFill>
                <a:latin typeface="Arial" charset="0"/>
              </a:rPr>
              <a:t> </a:t>
            </a:r>
            <a:r>
              <a:rPr lang="en-US" sz="2000" b="1" dirty="0" err="1" smtClean="0">
                <a:solidFill>
                  <a:srgbClr val="0066CC"/>
                </a:solidFill>
                <a:latin typeface="Arial" charset="0"/>
              </a:rPr>
              <a:t>alla</a:t>
            </a:r>
            <a:r>
              <a:rPr lang="en-US" sz="2000" b="1" dirty="0" smtClean="0">
                <a:solidFill>
                  <a:srgbClr val="0066CC"/>
                </a:solidFill>
                <a:latin typeface="Arial" charset="0"/>
              </a:rPr>
              <a:t> </a:t>
            </a:r>
            <a:r>
              <a:rPr lang="en-US" sz="2000" b="1" dirty="0" err="1" smtClean="0">
                <a:solidFill>
                  <a:srgbClr val="0066CC"/>
                </a:solidFill>
                <a:latin typeface="Arial" charset="0"/>
              </a:rPr>
              <a:t>riduzione</a:t>
            </a:r>
            <a:r>
              <a:rPr lang="en-US" sz="2000" b="1" dirty="0" smtClean="0">
                <a:solidFill>
                  <a:srgbClr val="0066CC"/>
                </a:solidFill>
                <a:latin typeface="Arial" charset="0"/>
              </a:rPr>
              <a:t> </a:t>
            </a:r>
            <a:r>
              <a:rPr lang="en-US" sz="2000" b="1" dirty="0" err="1" smtClean="0">
                <a:solidFill>
                  <a:srgbClr val="0066CC"/>
                </a:solidFill>
                <a:latin typeface="Arial" charset="0"/>
              </a:rPr>
              <a:t>dei</a:t>
            </a:r>
            <a:r>
              <a:rPr lang="en-US" sz="2000" b="1" dirty="0" smtClean="0">
                <a:solidFill>
                  <a:srgbClr val="0066CC"/>
                </a:solidFill>
                <a:latin typeface="Arial" charset="0"/>
              </a:rPr>
              <a:t> </a:t>
            </a:r>
            <a:r>
              <a:rPr lang="en-US" sz="2000" b="1" dirty="0" err="1" smtClean="0">
                <a:solidFill>
                  <a:srgbClr val="0066CC"/>
                </a:solidFill>
                <a:latin typeface="Arial" charset="0"/>
              </a:rPr>
              <a:t>ritardi</a:t>
            </a:r>
            <a:r>
              <a:rPr lang="en-US" sz="2000" b="1" dirty="0" smtClean="0">
                <a:solidFill>
                  <a:srgbClr val="0066CC"/>
                </a:solidFill>
                <a:latin typeface="Arial" charset="0"/>
              </a:rPr>
              <a:t> </a:t>
            </a:r>
            <a:r>
              <a:rPr lang="en-US" sz="2000" b="1" dirty="0" err="1" smtClean="0">
                <a:solidFill>
                  <a:srgbClr val="0066CC"/>
                </a:solidFill>
                <a:latin typeface="Arial" charset="0"/>
              </a:rPr>
              <a:t>sulle</a:t>
            </a:r>
            <a:r>
              <a:rPr lang="en-US" sz="2000" b="1" dirty="0" smtClean="0">
                <a:solidFill>
                  <a:srgbClr val="0066CC"/>
                </a:solidFill>
                <a:latin typeface="Arial" charset="0"/>
              </a:rPr>
              <a:t> merci </a:t>
            </a:r>
            <a:r>
              <a:rPr lang="en-US" sz="1600" b="1" i="1" dirty="0" smtClean="0">
                <a:solidFill>
                  <a:srgbClr val="0066CC"/>
                </a:solidFill>
                <a:latin typeface="Arial" charset="0"/>
              </a:rPr>
              <a:t>(</a:t>
            </a:r>
            <a:r>
              <a:rPr lang="en-US" sz="1600" b="1" i="1" dirty="0" err="1" smtClean="0">
                <a:solidFill>
                  <a:srgbClr val="0066CC"/>
                </a:solidFill>
                <a:latin typeface="Arial" charset="0"/>
              </a:rPr>
              <a:t>incremento</a:t>
            </a:r>
            <a:r>
              <a:rPr lang="en-US" sz="1600" b="1" i="1" dirty="0" smtClean="0">
                <a:solidFill>
                  <a:srgbClr val="0066CC"/>
                </a:solidFill>
                <a:latin typeface="Arial" charset="0"/>
              </a:rPr>
              <a:t> </a:t>
            </a:r>
            <a:r>
              <a:rPr lang="en-US" sz="1600" b="1" i="1" dirty="0" err="1" smtClean="0">
                <a:solidFill>
                  <a:srgbClr val="0066CC"/>
                </a:solidFill>
                <a:latin typeface="Arial" charset="0"/>
              </a:rPr>
              <a:t>della</a:t>
            </a:r>
            <a:r>
              <a:rPr lang="en-US" sz="1600" b="1" i="1" dirty="0" smtClean="0">
                <a:solidFill>
                  <a:srgbClr val="0066CC"/>
                </a:solidFill>
                <a:latin typeface="Arial" charset="0"/>
              </a:rPr>
              <a:t> </a:t>
            </a:r>
            <a:r>
              <a:rPr lang="en-US" sz="1600" b="1" i="1" dirty="0" err="1" smtClean="0">
                <a:solidFill>
                  <a:srgbClr val="0066CC"/>
                </a:solidFill>
                <a:latin typeface="Arial" charset="0"/>
              </a:rPr>
              <a:t>puntualità</a:t>
            </a:r>
            <a:r>
              <a:rPr lang="en-US" sz="1600" b="1" i="1" dirty="0" smtClean="0">
                <a:solidFill>
                  <a:srgbClr val="0066CC"/>
                </a:solidFill>
                <a:latin typeface="Arial" charset="0"/>
              </a:rPr>
              <a:t>)</a:t>
            </a:r>
            <a:endParaRPr lang="en-GB" sz="2000" b="1" i="1" dirty="0">
              <a:solidFill>
                <a:srgbClr val="0066CC"/>
              </a:solidFill>
              <a:latin typeface="Arial" charset="0"/>
            </a:endParaRPr>
          </a:p>
        </p:txBody>
      </p:sp>
      <p:sp>
        <p:nvSpPr>
          <p:cNvPr id="362553" name="Rectangle 57"/>
          <p:cNvSpPr>
            <a:spLocks noChangeArrowheads="1"/>
          </p:cNvSpPr>
          <p:nvPr/>
        </p:nvSpPr>
        <p:spPr bwMode="auto">
          <a:xfrm>
            <a:off x="1214414" y="1643050"/>
            <a:ext cx="4108447" cy="2462213"/>
          </a:xfrm>
          <a:prstGeom prst="rect">
            <a:avLst/>
          </a:prstGeom>
          <a:noFill/>
          <a:ln w="9525" algn="ctr">
            <a:noFill/>
            <a:miter lim="800000"/>
            <a:headEnd/>
            <a:tailEnd/>
          </a:ln>
          <a:effectLst/>
        </p:spPr>
        <p:txBody>
          <a:bodyPr wrap="square" lIns="0" tIns="0" rIns="0" bIns="0" anchor="ctr">
            <a:spAutoFit/>
          </a:bodyPr>
          <a:lstStyle/>
          <a:p>
            <a:r>
              <a:rPr lang="en-US" sz="1400" dirty="0">
                <a:latin typeface="+mn-lt"/>
              </a:rPr>
              <a:t>Assumptions:</a:t>
            </a:r>
          </a:p>
          <a:p>
            <a:endParaRPr lang="it-IT" sz="1000" dirty="0">
              <a:latin typeface="+mn-lt"/>
            </a:endParaRPr>
          </a:p>
          <a:p>
            <a:r>
              <a:rPr lang="en-US" sz="1200" b="0" dirty="0">
                <a:latin typeface="+mn-lt"/>
              </a:rPr>
              <a:t>A reduction in the time required for carrying out administrative procedures could produce a proportional probability reduction in the delays on goods.  However:</a:t>
            </a:r>
          </a:p>
          <a:p>
            <a:endParaRPr lang="en-US" sz="1200" b="0" dirty="0">
              <a:latin typeface="+mn-lt"/>
            </a:endParaRPr>
          </a:p>
          <a:p>
            <a:pPr marL="450850" lvl="1" indent="-180975">
              <a:buFontTx/>
              <a:buChar char="•"/>
            </a:pPr>
            <a:r>
              <a:rPr lang="en-US" sz="1200" b="0" dirty="0">
                <a:latin typeface="+mn-lt"/>
              </a:rPr>
              <a:t>most delays are not directly associated to “standard procedures (they are caused by periodic inspections on goods);</a:t>
            </a:r>
          </a:p>
          <a:p>
            <a:pPr marL="450850" lvl="1" indent="-180975">
              <a:buFontTx/>
              <a:buChar char="•"/>
            </a:pPr>
            <a:r>
              <a:rPr lang="en-US" sz="1200" b="0" dirty="0">
                <a:latin typeface="+mn-lt"/>
              </a:rPr>
              <a:t>Delays are not produced by the time spent preparing documents (before the arrival port the ship).</a:t>
            </a:r>
          </a:p>
          <a:p>
            <a:endParaRPr lang="en-US" sz="1200" b="0" dirty="0">
              <a:latin typeface="+mn-lt"/>
            </a:endParaRPr>
          </a:p>
          <a:p>
            <a:endParaRPr lang="en-US" sz="1200" b="0" dirty="0">
              <a:latin typeface="+mn-lt"/>
            </a:endParaRPr>
          </a:p>
        </p:txBody>
      </p:sp>
      <p:graphicFrame>
        <p:nvGraphicFramePr>
          <p:cNvPr id="362554" name="Group 58"/>
          <p:cNvGraphicFramePr>
            <a:graphicFrameLocks noGrp="1"/>
          </p:cNvGraphicFramePr>
          <p:nvPr/>
        </p:nvGraphicFramePr>
        <p:xfrm>
          <a:off x="5786446" y="2000240"/>
          <a:ext cx="3176582" cy="2185734"/>
        </p:xfrm>
        <a:graphic>
          <a:graphicData uri="http://schemas.openxmlformats.org/drawingml/2006/table">
            <a:tbl>
              <a:tblPr/>
              <a:tblGrid>
                <a:gridCol w="1372731"/>
                <a:gridCol w="451352"/>
                <a:gridCol w="451352"/>
                <a:gridCol w="449795"/>
                <a:gridCol w="451352"/>
              </a:tblGrid>
              <a:tr h="462534">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dirty="0" smtClean="0">
                          <a:ln>
                            <a:noFill/>
                          </a:ln>
                          <a:solidFill>
                            <a:schemeClr val="tx1"/>
                          </a:solidFill>
                          <a:effectLst/>
                          <a:latin typeface="Arial" charset="0"/>
                          <a:cs typeface="Times New Roman" pitchFamily="18" charset="0"/>
                        </a:rPr>
                        <a:t> Delay (prob.) on goods </a:t>
                      </a:r>
                      <a:endParaRPr kumimoji="0" lang="en-US" sz="1000" b="0" i="0" u="none" strike="noStrike" cap="none" normalizeH="0" baseline="0" dirty="0" smtClean="0">
                        <a:ln>
                          <a:noFill/>
                        </a:ln>
                        <a:solidFill>
                          <a:schemeClr val="tx2"/>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BAU</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PO B1</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PO B2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PO C</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Formalities on vessels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0.80</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1.24</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1.06</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0.36</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Formalities on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0.77</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0.78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0.62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0.44</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Dangerous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0.95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0.57</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0.72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0.57</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Phytosanitary</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3.45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3.45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2.59</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2.59</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Animal origins’products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2.50</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dirty="0" smtClean="0">
                          <a:ln>
                            <a:noFill/>
                          </a:ln>
                          <a:solidFill>
                            <a:schemeClr val="tx1"/>
                          </a:solidFill>
                          <a:effectLst/>
                          <a:latin typeface="Arial" charset="0"/>
                          <a:cs typeface="Times New Roman" pitchFamily="18" charset="0"/>
                        </a:rPr>
                        <a:t>2.50</a:t>
                      </a:r>
                      <a:endParaRPr kumimoji="0" lang="en-US" sz="10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1.88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1.88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Other standard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1.42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0.99</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0.75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0.84</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Weighted avg delay</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1.48</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1.07</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0.83</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dirty="0" smtClean="0">
                          <a:ln>
                            <a:noFill/>
                          </a:ln>
                          <a:solidFill>
                            <a:schemeClr val="tx1"/>
                          </a:solidFill>
                          <a:effectLst/>
                          <a:latin typeface="Arial" charset="0"/>
                          <a:cs typeface="Times New Roman" pitchFamily="18" charset="0"/>
                        </a:rPr>
                        <a:t>0.82</a:t>
                      </a:r>
                      <a:endParaRPr kumimoji="0" lang="en-US" sz="1000" b="1"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62610" name="Object 114"/>
          <p:cNvGraphicFramePr>
            <a:graphicFrameLocks noChangeAspect="1"/>
          </p:cNvGraphicFramePr>
          <p:nvPr/>
        </p:nvGraphicFramePr>
        <p:xfrm>
          <a:off x="5572132" y="4643446"/>
          <a:ext cx="3352800" cy="1638300"/>
        </p:xfrm>
        <a:graphic>
          <a:graphicData uri="http://schemas.openxmlformats.org/presentationml/2006/ole">
            <p:oleObj spid="_x0000_s4098" name="Chart" r:id="rId3" imgW="3352800" imgH="1638300" progId="MSGraph.Chart.8">
              <p:embed followColorScheme="full"/>
            </p:oleObj>
          </a:graphicData>
        </a:graphic>
      </p:graphicFrame>
      <p:grpSp>
        <p:nvGrpSpPr>
          <p:cNvPr id="2" name="Group 115"/>
          <p:cNvGrpSpPr>
            <a:grpSpLocks/>
          </p:cNvGrpSpPr>
          <p:nvPr/>
        </p:nvGrpSpPr>
        <p:grpSpPr bwMode="auto">
          <a:xfrm>
            <a:off x="6011863" y="5032376"/>
            <a:ext cx="2232025" cy="339725"/>
            <a:chOff x="3945" y="1361"/>
            <a:chExt cx="749" cy="708"/>
          </a:xfrm>
        </p:grpSpPr>
        <p:sp>
          <p:nvSpPr>
            <p:cNvPr id="362612" name="Line 116"/>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62613" name="Line 117"/>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62614" name="AutoShape 118"/>
            <p:cNvCxnSpPr>
              <a:cxnSpLocks noChangeShapeType="1"/>
              <a:stCxn id="362612" idx="0"/>
              <a:endCxn id="362613"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sp>
        <p:nvSpPr>
          <p:cNvPr id="362615" name="Text Box 119"/>
          <p:cNvSpPr txBox="1">
            <a:spLocks noChangeArrowheads="1"/>
          </p:cNvSpPr>
          <p:nvPr/>
        </p:nvSpPr>
        <p:spPr bwMode="auto">
          <a:xfrm>
            <a:off x="8070850" y="4859339"/>
            <a:ext cx="354013"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-16%</a:t>
            </a:r>
            <a:endParaRPr lang="en-US" sz="1200"/>
          </a:p>
        </p:txBody>
      </p:sp>
      <p:sp>
        <p:nvSpPr>
          <p:cNvPr id="362616" name="AutoShape 120"/>
          <p:cNvSpPr>
            <a:spLocks noChangeArrowheads="1"/>
          </p:cNvSpPr>
          <p:nvPr/>
        </p:nvSpPr>
        <p:spPr bwMode="auto">
          <a:xfrm rot="5400000">
            <a:off x="2971776" y="2028828"/>
            <a:ext cx="142875" cy="3800475"/>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
        <p:nvSpPr>
          <p:cNvPr id="362617" name="Rectangle 121"/>
          <p:cNvSpPr>
            <a:spLocks noChangeArrowheads="1"/>
          </p:cNvSpPr>
          <p:nvPr/>
        </p:nvSpPr>
        <p:spPr bwMode="auto">
          <a:xfrm>
            <a:off x="1285852" y="4000504"/>
            <a:ext cx="3857652" cy="369332"/>
          </a:xfrm>
          <a:prstGeom prst="rect">
            <a:avLst/>
          </a:prstGeom>
          <a:noFill/>
          <a:ln w="9525" algn="ctr">
            <a:noFill/>
            <a:miter lim="800000"/>
            <a:headEnd/>
            <a:tailEnd/>
          </a:ln>
          <a:effectLst/>
        </p:spPr>
        <p:txBody>
          <a:bodyPr wrap="square" lIns="0" tIns="0" rIns="0" bIns="0" anchor="ctr">
            <a:spAutoFit/>
          </a:bodyPr>
          <a:lstStyle/>
          <a:p>
            <a:r>
              <a:rPr lang="en-US" sz="1200" b="0" dirty="0">
                <a:latin typeface="+mn-lt"/>
              </a:rPr>
              <a:t>Impact on Delay = Impact on Time reduction x </a:t>
            </a:r>
            <a:r>
              <a:rPr lang="en-US" sz="1200" dirty="0">
                <a:latin typeface="+mn-lt"/>
              </a:rPr>
              <a:t>discount rate </a:t>
            </a:r>
            <a:r>
              <a:rPr lang="en-US" sz="1200" dirty="0" smtClean="0">
                <a:latin typeface="+mn-lt"/>
              </a:rPr>
              <a:t> </a:t>
            </a:r>
            <a:r>
              <a:rPr lang="en-US" sz="1200" b="0" dirty="0" smtClean="0">
                <a:latin typeface="+mn-lt"/>
              </a:rPr>
              <a:t>(</a:t>
            </a:r>
            <a:r>
              <a:rPr lang="en-US" sz="1200" b="0" dirty="0">
                <a:latin typeface="+mn-lt"/>
              </a:rPr>
              <a:t>Low for Po B1 and High for PO B2 and C).</a:t>
            </a:r>
          </a:p>
        </p:txBody>
      </p:sp>
      <p:sp>
        <p:nvSpPr>
          <p:cNvPr id="362619" name="AutoShape 123"/>
          <p:cNvSpPr>
            <a:spLocks noChangeArrowheads="1"/>
          </p:cNvSpPr>
          <p:nvPr/>
        </p:nvSpPr>
        <p:spPr bwMode="auto">
          <a:xfrm rot="21600000">
            <a:off x="5357818" y="2000240"/>
            <a:ext cx="230187" cy="3989387"/>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graphicFrame>
        <p:nvGraphicFramePr>
          <p:cNvPr id="362677" name="Group 181"/>
          <p:cNvGraphicFramePr>
            <a:graphicFrameLocks noGrp="1"/>
          </p:cNvGraphicFramePr>
          <p:nvPr/>
        </p:nvGraphicFramePr>
        <p:xfrm>
          <a:off x="3929058" y="4714884"/>
          <a:ext cx="1293812" cy="1471200"/>
        </p:xfrm>
        <a:graphic>
          <a:graphicData uri="http://schemas.openxmlformats.org/drawingml/2006/table">
            <a:tbl>
              <a:tblPr/>
              <a:tblGrid>
                <a:gridCol w="796925"/>
                <a:gridCol w="496887"/>
              </a:tblGrid>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€/t*hour</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Container </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1.22</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Ro-Ro</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2.98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Ro-Lo</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2.98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Ro-Pax</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2.98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Bulk</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1.02</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Arial" charset="0"/>
                        </a:rPr>
                        <a:t>Dangerous goods</a:t>
                      </a: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dirty="0" smtClean="0">
                          <a:ln>
                            <a:noFill/>
                          </a:ln>
                          <a:solidFill>
                            <a:schemeClr val="tx1"/>
                          </a:solidFill>
                          <a:effectLst/>
                          <a:latin typeface="Arial" charset="0"/>
                          <a:cs typeface="Arial" charset="0"/>
                        </a:rPr>
                        <a:t>4.0</a:t>
                      </a: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62643" name="Rectangle 147"/>
          <p:cNvSpPr>
            <a:spLocks noChangeArrowheads="1"/>
          </p:cNvSpPr>
          <p:nvPr/>
        </p:nvSpPr>
        <p:spPr bwMode="auto">
          <a:xfrm>
            <a:off x="5688012" y="4357694"/>
            <a:ext cx="3455988" cy="369332"/>
          </a:xfrm>
          <a:prstGeom prst="rect">
            <a:avLst/>
          </a:prstGeom>
          <a:noFill/>
          <a:ln w="9525" algn="ctr">
            <a:noFill/>
            <a:miter lim="800000"/>
            <a:headEnd/>
            <a:tailEnd/>
          </a:ln>
          <a:effectLst/>
        </p:spPr>
        <p:txBody>
          <a:bodyPr wrap="square" lIns="0" tIns="0" rIns="0" bIns="0" anchor="ctr">
            <a:spAutoFit/>
          </a:bodyPr>
          <a:lstStyle/>
          <a:p>
            <a:pPr algn="ctr"/>
            <a:r>
              <a:rPr lang="en-GB" sz="1200" dirty="0">
                <a:latin typeface="+mn-lt"/>
              </a:rPr>
              <a:t>Cost for delays on goods for each </a:t>
            </a:r>
            <a:r>
              <a:rPr lang="en-GB" sz="1200" dirty="0" smtClean="0">
                <a:latin typeface="+mn-lt"/>
              </a:rPr>
              <a:t> scenario </a:t>
            </a:r>
          </a:p>
          <a:p>
            <a:pPr algn="ctr"/>
            <a:r>
              <a:rPr lang="en-GB" sz="1200" dirty="0" smtClean="0">
                <a:latin typeface="+mn-lt"/>
              </a:rPr>
              <a:t>(</a:t>
            </a:r>
            <a:r>
              <a:rPr lang="en-GB" sz="1200" dirty="0">
                <a:latin typeface="+mn-lt"/>
              </a:rPr>
              <a:t>€ per call)</a:t>
            </a:r>
            <a:endParaRPr lang="en-US" sz="1200" dirty="0">
              <a:latin typeface="+mn-lt"/>
            </a:endParaRPr>
          </a:p>
        </p:txBody>
      </p:sp>
      <p:sp>
        <p:nvSpPr>
          <p:cNvPr id="362645" name="Rectangle 149"/>
          <p:cNvSpPr>
            <a:spLocks noChangeArrowheads="1"/>
          </p:cNvSpPr>
          <p:nvPr/>
        </p:nvSpPr>
        <p:spPr bwMode="auto">
          <a:xfrm>
            <a:off x="3714744" y="5286388"/>
            <a:ext cx="142875" cy="274638"/>
          </a:xfrm>
          <a:prstGeom prst="rect">
            <a:avLst/>
          </a:prstGeom>
          <a:noFill/>
          <a:ln w="9525" algn="ctr">
            <a:noFill/>
            <a:miter lim="800000"/>
            <a:headEnd/>
            <a:tailEnd/>
          </a:ln>
          <a:effectLst/>
        </p:spPr>
        <p:txBody>
          <a:bodyPr lIns="0" tIns="0" rIns="0" bIns="0" anchor="ctr">
            <a:spAutoFit/>
          </a:bodyPr>
          <a:lstStyle/>
          <a:p>
            <a:r>
              <a:rPr lang="en-GB" sz="1800" dirty="0"/>
              <a:t>+</a:t>
            </a:r>
            <a:endParaRPr lang="en-US" sz="1800" dirty="0"/>
          </a:p>
        </p:txBody>
      </p:sp>
      <p:sp>
        <p:nvSpPr>
          <p:cNvPr id="362646" name="Rectangle 150"/>
          <p:cNvSpPr>
            <a:spLocks noChangeArrowheads="1"/>
          </p:cNvSpPr>
          <p:nvPr/>
        </p:nvSpPr>
        <p:spPr bwMode="auto">
          <a:xfrm>
            <a:off x="3857620" y="4429132"/>
            <a:ext cx="1439862" cy="152400"/>
          </a:xfrm>
          <a:prstGeom prst="rect">
            <a:avLst/>
          </a:prstGeom>
          <a:noFill/>
          <a:ln w="9525" algn="ctr">
            <a:noFill/>
            <a:miter lim="800000"/>
            <a:headEnd/>
            <a:tailEnd/>
          </a:ln>
          <a:effectLst/>
        </p:spPr>
        <p:txBody>
          <a:bodyPr lIns="0" tIns="0" rIns="0" bIns="0" anchor="ctr">
            <a:spAutoFit/>
          </a:bodyPr>
          <a:lstStyle/>
          <a:p>
            <a:pPr algn="ctr"/>
            <a:r>
              <a:rPr lang="en-GB" sz="1000" dirty="0"/>
              <a:t>Time values </a:t>
            </a:r>
            <a:r>
              <a:rPr lang="en-GB" sz="1000" dirty="0" smtClean="0"/>
              <a:t>applied</a:t>
            </a:r>
            <a:endParaRPr lang="en-US" sz="1000" dirty="0"/>
          </a:p>
        </p:txBody>
      </p:sp>
      <p:grpSp>
        <p:nvGrpSpPr>
          <p:cNvPr id="3" name="Group 151"/>
          <p:cNvGrpSpPr>
            <a:grpSpLocks/>
          </p:cNvGrpSpPr>
          <p:nvPr/>
        </p:nvGrpSpPr>
        <p:grpSpPr bwMode="auto">
          <a:xfrm>
            <a:off x="6011863" y="5032376"/>
            <a:ext cx="1512887" cy="214313"/>
            <a:chOff x="3945" y="1361"/>
            <a:chExt cx="749" cy="708"/>
          </a:xfrm>
        </p:grpSpPr>
        <p:sp>
          <p:nvSpPr>
            <p:cNvPr id="362648" name="Line 152"/>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62649" name="Line 153"/>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62650" name="AutoShape 154"/>
            <p:cNvCxnSpPr>
              <a:cxnSpLocks noChangeShapeType="1"/>
              <a:stCxn id="362648" idx="0"/>
              <a:endCxn id="362649"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grpSp>
        <p:nvGrpSpPr>
          <p:cNvPr id="4" name="Group 155"/>
          <p:cNvGrpSpPr>
            <a:grpSpLocks/>
          </p:cNvGrpSpPr>
          <p:nvPr/>
        </p:nvGrpSpPr>
        <p:grpSpPr bwMode="auto">
          <a:xfrm>
            <a:off x="6011863" y="5032376"/>
            <a:ext cx="720725" cy="69850"/>
            <a:chOff x="3945" y="1361"/>
            <a:chExt cx="749" cy="708"/>
          </a:xfrm>
        </p:grpSpPr>
        <p:sp>
          <p:nvSpPr>
            <p:cNvPr id="362652" name="Line 156"/>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62653" name="Line 157"/>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62654" name="AutoShape 158"/>
            <p:cNvCxnSpPr>
              <a:cxnSpLocks noChangeShapeType="1"/>
              <a:stCxn id="362652" idx="0"/>
              <a:endCxn id="362653"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sp>
        <p:nvSpPr>
          <p:cNvPr id="362655" name="Text Box 159"/>
          <p:cNvSpPr txBox="1">
            <a:spLocks noChangeArrowheads="1"/>
          </p:cNvSpPr>
          <p:nvPr/>
        </p:nvSpPr>
        <p:spPr bwMode="auto">
          <a:xfrm>
            <a:off x="7380288" y="4859339"/>
            <a:ext cx="269875"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-9%</a:t>
            </a:r>
            <a:endParaRPr lang="en-US" sz="1200"/>
          </a:p>
        </p:txBody>
      </p:sp>
      <p:sp>
        <p:nvSpPr>
          <p:cNvPr id="362656" name="Text Box 160"/>
          <p:cNvSpPr txBox="1">
            <a:spLocks noChangeArrowheads="1"/>
          </p:cNvSpPr>
          <p:nvPr/>
        </p:nvSpPr>
        <p:spPr bwMode="auto">
          <a:xfrm>
            <a:off x="6588125" y="4859339"/>
            <a:ext cx="269875"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-2%</a:t>
            </a:r>
            <a:endParaRPr lang="en-US" sz="1200"/>
          </a:p>
        </p:txBody>
      </p:sp>
      <p:sp>
        <p:nvSpPr>
          <p:cNvPr id="362657" name="Rectangle 161"/>
          <p:cNvSpPr>
            <a:spLocks noChangeArrowheads="1"/>
          </p:cNvSpPr>
          <p:nvPr/>
        </p:nvSpPr>
        <p:spPr bwMode="auto">
          <a:xfrm>
            <a:off x="5546722" y="1571612"/>
            <a:ext cx="3597278" cy="400110"/>
          </a:xfrm>
          <a:prstGeom prst="rect">
            <a:avLst/>
          </a:prstGeom>
          <a:noFill/>
          <a:ln w="9525" algn="ctr">
            <a:noFill/>
            <a:miter lim="800000"/>
            <a:headEnd/>
            <a:tailEnd/>
          </a:ln>
          <a:effectLst/>
        </p:spPr>
        <p:txBody>
          <a:bodyPr wrap="square" lIns="0" tIns="0" rIns="0" bIns="0">
            <a:spAutoFit/>
          </a:bodyPr>
          <a:lstStyle/>
          <a:p>
            <a:pPr algn="ctr"/>
            <a:r>
              <a:rPr lang="en-US" sz="1400" dirty="0">
                <a:latin typeface="+mn-lt"/>
              </a:rPr>
              <a:t>Avg. cost reduction of delays on goods </a:t>
            </a:r>
            <a:endParaRPr lang="en-US" sz="1400" dirty="0" smtClean="0">
              <a:latin typeface="+mn-lt"/>
            </a:endParaRPr>
          </a:p>
          <a:p>
            <a:pPr algn="ctr"/>
            <a:r>
              <a:rPr lang="en-US" sz="1200" b="0" dirty="0" smtClean="0">
                <a:latin typeface="+mn-lt"/>
              </a:rPr>
              <a:t>(</a:t>
            </a:r>
            <a:r>
              <a:rPr lang="en-US" sz="1200" b="0" dirty="0">
                <a:latin typeface="+mn-lt"/>
              </a:rPr>
              <a:t>h per call)</a:t>
            </a:r>
          </a:p>
        </p:txBody>
      </p:sp>
      <p:sp>
        <p:nvSpPr>
          <p:cNvPr id="362658" name="Rectangle 162"/>
          <p:cNvSpPr>
            <a:spLocks noChangeArrowheads="1"/>
          </p:cNvSpPr>
          <p:nvPr/>
        </p:nvSpPr>
        <p:spPr bwMode="auto">
          <a:xfrm>
            <a:off x="1285852" y="404812"/>
            <a:ext cx="7585098" cy="809609"/>
          </a:xfrm>
          <a:prstGeom prst="rect">
            <a:avLst/>
          </a:prstGeom>
          <a:noFill/>
          <a:ln w="9525" algn="ctr">
            <a:noFill/>
            <a:miter lim="800000"/>
            <a:headEnd/>
            <a:tailEnd/>
          </a:ln>
          <a:effectLst/>
        </p:spPr>
        <p:txBody>
          <a:bodyPr lIns="0" tIns="0" rIns="0" bIns="0"/>
          <a:lstStyle/>
          <a:p>
            <a:pPr algn="r"/>
            <a:r>
              <a:rPr lang="en-GB" sz="2400" b="0" dirty="0">
                <a:solidFill>
                  <a:schemeClr val="bg1"/>
                </a:solidFill>
                <a:cs typeface="Arial" charset="0"/>
              </a:rPr>
              <a:t>Quantification</a:t>
            </a:r>
            <a:r>
              <a:rPr lang="en-GB" sz="2400" b="0" i="1" dirty="0">
                <a:solidFill>
                  <a:schemeClr val="bg1"/>
                </a:solidFill>
                <a:cs typeface="Arial" charset="0"/>
              </a:rPr>
              <a:t> of impacts (4/7)</a:t>
            </a:r>
          </a:p>
        </p:txBody>
      </p:sp>
      <p:sp>
        <p:nvSpPr>
          <p:cNvPr id="362660" name="Line 164"/>
          <p:cNvSpPr>
            <a:spLocks noChangeShapeType="1"/>
          </p:cNvSpPr>
          <p:nvPr/>
        </p:nvSpPr>
        <p:spPr bwMode="auto">
          <a:xfrm>
            <a:off x="95250" y="6308725"/>
            <a:ext cx="7861300" cy="0"/>
          </a:xfrm>
          <a:prstGeom prst="line">
            <a:avLst/>
          </a:prstGeom>
          <a:noFill/>
          <a:ln w="9525">
            <a:solidFill>
              <a:schemeClr val="tx1"/>
            </a:solidFill>
            <a:round/>
            <a:headEnd/>
            <a:tailEnd/>
          </a:ln>
          <a:effectLst/>
        </p:spPr>
        <p:txBody>
          <a:bodyPr lIns="0" tIns="0" rIns="0" bIns="0"/>
          <a:lstStyle/>
          <a:p>
            <a:endParaRPr lang="it-IT"/>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233" name="Rectangle 57"/>
          <p:cNvSpPr>
            <a:spLocks noChangeArrowheads="1"/>
          </p:cNvSpPr>
          <p:nvPr/>
        </p:nvSpPr>
        <p:spPr bwMode="auto">
          <a:xfrm>
            <a:off x="1214414" y="1500174"/>
            <a:ext cx="3857652" cy="2339102"/>
          </a:xfrm>
          <a:prstGeom prst="rect">
            <a:avLst/>
          </a:prstGeom>
          <a:noFill/>
          <a:ln w="9525" algn="ctr">
            <a:noFill/>
            <a:miter lim="800000"/>
            <a:headEnd/>
            <a:tailEnd/>
          </a:ln>
          <a:effectLst/>
        </p:spPr>
        <p:txBody>
          <a:bodyPr wrap="square" lIns="0" tIns="0" rIns="0" bIns="0" anchor="ctr">
            <a:spAutoFit/>
          </a:bodyPr>
          <a:lstStyle/>
          <a:p>
            <a:pPr marL="88900" indent="-88900">
              <a:tabLst>
                <a:tab pos="88900" algn="l"/>
              </a:tabLst>
            </a:pPr>
            <a:r>
              <a:rPr lang="en-US" sz="1400" dirty="0" smtClean="0">
                <a:latin typeface="+mn-lt"/>
              </a:rPr>
              <a:t>Assumptions:</a:t>
            </a:r>
            <a:endParaRPr lang="en-US" sz="1400" dirty="0">
              <a:latin typeface="+mn-lt"/>
            </a:endParaRPr>
          </a:p>
          <a:p>
            <a:pPr marL="88900" indent="-88900">
              <a:tabLst>
                <a:tab pos="88900" algn="l"/>
              </a:tabLst>
            </a:pPr>
            <a:endParaRPr lang="it-IT" sz="1000" u="sng" dirty="0">
              <a:latin typeface="+mn-lt"/>
            </a:endParaRPr>
          </a:p>
          <a:p>
            <a:pPr marL="88900" indent="-88900">
              <a:buFontTx/>
              <a:buChar char="•"/>
              <a:tabLst>
                <a:tab pos="88900" algn="l"/>
              </a:tabLst>
            </a:pPr>
            <a:r>
              <a:rPr lang="en-US" sz="1200" b="0" dirty="0">
                <a:latin typeface="+mn-lt"/>
              </a:rPr>
              <a:t>The consultation’s results and the data gathered through different interviews have been used for quantifying average delays in port; </a:t>
            </a:r>
          </a:p>
          <a:p>
            <a:pPr marL="88900" indent="-88900">
              <a:buFontTx/>
              <a:buChar char="•"/>
              <a:tabLst>
                <a:tab pos="88900" algn="l"/>
              </a:tabLst>
            </a:pPr>
            <a:endParaRPr lang="en-US" sz="1000" b="0" dirty="0">
              <a:latin typeface="+mn-lt"/>
            </a:endParaRPr>
          </a:p>
          <a:p>
            <a:pPr marL="88900" indent="-88900">
              <a:buFontTx/>
              <a:buChar char="•"/>
              <a:tabLst>
                <a:tab pos="88900" algn="l"/>
              </a:tabLst>
            </a:pPr>
            <a:r>
              <a:rPr lang="en-US" sz="1200" b="0" dirty="0">
                <a:latin typeface="+mn-lt"/>
              </a:rPr>
              <a:t>Delays on vessels, rare and never higher than 1 hour;</a:t>
            </a:r>
          </a:p>
          <a:p>
            <a:pPr marL="88900" indent="-88900">
              <a:buFontTx/>
              <a:buChar char="•"/>
              <a:tabLst>
                <a:tab pos="88900" algn="l"/>
              </a:tabLst>
            </a:pPr>
            <a:endParaRPr lang="it-IT" sz="1000" b="0" dirty="0">
              <a:latin typeface="+mn-lt"/>
            </a:endParaRPr>
          </a:p>
          <a:p>
            <a:pPr marL="88900" indent="-88900">
              <a:buFontTx/>
              <a:buChar char="•"/>
              <a:tabLst>
                <a:tab pos="88900" algn="l"/>
              </a:tabLst>
            </a:pPr>
            <a:r>
              <a:rPr lang="en-US" sz="1200" b="0" dirty="0">
                <a:latin typeface="+mn-lt"/>
              </a:rPr>
              <a:t>Overall delay is expressed as a probability value, weighted against different percentages for each time range: the percentage of answers within each time range has been associated to the probability of happening of the specific event.</a:t>
            </a:r>
          </a:p>
        </p:txBody>
      </p:sp>
      <p:graphicFrame>
        <p:nvGraphicFramePr>
          <p:cNvPr id="306290" name="Object 114"/>
          <p:cNvGraphicFramePr>
            <a:graphicFrameLocks noChangeAspect="1"/>
          </p:cNvGraphicFramePr>
          <p:nvPr/>
        </p:nvGraphicFramePr>
        <p:xfrm>
          <a:off x="5643570" y="4572008"/>
          <a:ext cx="3352800" cy="1638300"/>
        </p:xfrm>
        <a:graphic>
          <a:graphicData uri="http://schemas.openxmlformats.org/presentationml/2006/ole">
            <p:oleObj spid="_x0000_s5122" name="Chart" r:id="rId3" imgW="3352800" imgH="1638300" progId="MSGraph.Chart.8">
              <p:embed followColorScheme="full"/>
            </p:oleObj>
          </a:graphicData>
        </a:graphic>
      </p:graphicFrame>
      <p:grpSp>
        <p:nvGrpSpPr>
          <p:cNvPr id="2" name="Group 115"/>
          <p:cNvGrpSpPr>
            <a:grpSpLocks/>
          </p:cNvGrpSpPr>
          <p:nvPr/>
        </p:nvGrpSpPr>
        <p:grpSpPr bwMode="auto">
          <a:xfrm>
            <a:off x="6011863" y="4889500"/>
            <a:ext cx="2232025" cy="574675"/>
            <a:chOff x="3945" y="1361"/>
            <a:chExt cx="749" cy="708"/>
          </a:xfrm>
        </p:grpSpPr>
        <p:sp>
          <p:nvSpPr>
            <p:cNvPr id="306292" name="Line 116"/>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06293" name="Line 117"/>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06294" name="AutoShape 118"/>
            <p:cNvCxnSpPr>
              <a:cxnSpLocks noChangeShapeType="1"/>
              <a:stCxn id="306292" idx="0"/>
              <a:endCxn id="306293"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sp>
        <p:nvSpPr>
          <p:cNvPr id="306295" name="Text Box 119"/>
          <p:cNvSpPr txBox="1">
            <a:spLocks noChangeArrowheads="1"/>
          </p:cNvSpPr>
          <p:nvPr/>
        </p:nvSpPr>
        <p:spPr bwMode="auto">
          <a:xfrm>
            <a:off x="8070850" y="4716463"/>
            <a:ext cx="354013"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-60%</a:t>
            </a:r>
            <a:endParaRPr lang="en-US" sz="1200"/>
          </a:p>
        </p:txBody>
      </p:sp>
      <p:sp>
        <p:nvSpPr>
          <p:cNvPr id="306296" name="AutoShape 120"/>
          <p:cNvSpPr>
            <a:spLocks noChangeArrowheads="1"/>
          </p:cNvSpPr>
          <p:nvPr/>
        </p:nvSpPr>
        <p:spPr bwMode="auto">
          <a:xfrm rot="5400000">
            <a:off x="3043214" y="2100266"/>
            <a:ext cx="142875" cy="3800475"/>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
        <p:nvSpPr>
          <p:cNvPr id="306299" name="AutoShape 123"/>
          <p:cNvSpPr>
            <a:spLocks noChangeArrowheads="1"/>
          </p:cNvSpPr>
          <p:nvPr/>
        </p:nvSpPr>
        <p:spPr bwMode="auto">
          <a:xfrm rot="21600000">
            <a:off x="5286380" y="1928802"/>
            <a:ext cx="158750" cy="3917950"/>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
        <p:nvSpPr>
          <p:cNvPr id="306323" name="Rectangle 147"/>
          <p:cNvSpPr>
            <a:spLocks noChangeArrowheads="1"/>
          </p:cNvSpPr>
          <p:nvPr/>
        </p:nvSpPr>
        <p:spPr bwMode="auto">
          <a:xfrm>
            <a:off x="5572132" y="4071942"/>
            <a:ext cx="3313112" cy="369332"/>
          </a:xfrm>
          <a:prstGeom prst="rect">
            <a:avLst/>
          </a:prstGeom>
          <a:noFill/>
          <a:ln w="9525" algn="ctr">
            <a:noFill/>
            <a:miter lim="800000"/>
            <a:headEnd/>
            <a:tailEnd/>
          </a:ln>
          <a:effectLst/>
        </p:spPr>
        <p:txBody>
          <a:bodyPr lIns="0" tIns="0" rIns="0" bIns="0" anchor="ctr">
            <a:spAutoFit/>
          </a:bodyPr>
          <a:lstStyle/>
          <a:p>
            <a:r>
              <a:rPr lang="en-GB" sz="1200" dirty="0">
                <a:latin typeface="+mn-lt"/>
              </a:rPr>
              <a:t>Costs for delay on vessels for each PO scenarios </a:t>
            </a:r>
            <a:r>
              <a:rPr lang="en-GB" sz="1200" dirty="0" smtClean="0">
                <a:latin typeface="+mn-lt"/>
              </a:rPr>
              <a:t>(</a:t>
            </a:r>
            <a:r>
              <a:rPr lang="en-GB" sz="1200" dirty="0">
                <a:latin typeface="+mn-lt"/>
              </a:rPr>
              <a:t>€ per call)</a:t>
            </a:r>
            <a:endParaRPr lang="en-US" sz="1200" dirty="0">
              <a:latin typeface="+mn-lt"/>
            </a:endParaRPr>
          </a:p>
        </p:txBody>
      </p:sp>
      <p:grpSp>
        <p:nvGrpSpPr>
          <p:cNvPr id="3" name="Group 151"/>
          <p:cNvGrpSpPr>
            <a:grpSpLocks/>
          </p:cNvGrpSpPr>
          <p:nvPr/>
        </p:nvGrpSpPr>
        <p:grpSpPr bwMode="auto">
          <a:xfrm>
            <a:off x="6011863" y="4889500"/>
            <a:ext cx="1512887" cy="358775"/>
            <a:chOff x="3945" y="1361"/>
            <a:chExt cx="749" cy="708"/>
          </a:xfrm>
        </p:grpSpPr>
        <p:sp>
          <p:nvSpPr>
            <p:cNvPr id="306328" name="Line 152"/>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06329" name="Line 153"/>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06330" name="AutoShape 154"/>
            <p:cNvCxnSpPr>
              <a:cxnSpLocks noChangeShapeType="1"/>
              <a:stCxn id="306328" idx="0"/>
              <a:endCxn id="306329"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grpSp>
        <p:nvGrpSpPr>
          <p:cNvPr id="4" name="Group 155"/>
          <p:cNvGrpSpPr>
            <a:grpSpLocks/>
          </p:cNvGrpSpPr>
          <p:nvPr/>
        </p:nvGrpSpPr>
        <p:grpSpPr bwMode="auto">
          <a:xfrm>
            <a:off x="6011863" y="4889500"/>
            <a:ext cx="720725" cy="142875"/>
            <a:chOff x="3945" y="1361"/>
            <a:chExt cx="749" cy="708"/>
          </a:xfrm>
        </p:grpSpPr>
        <p:sp>
          <p:nvSpPr>
            <p:cNvPr id="306332" name="Line 156"/>
            <p:cNvSpPr>
              <a:spLocks noChangeShapeType="1"/>
            </p:cNvSpPr>
            <p:nvPr/>
          </p:nvSpPr>
          <p:spPr bwMode="auto">
            <a:xfrm flipH="1">
              <a:off x="4694" y="1361"/>
              <a:ext cx="0" cy="708"/>
            </a:xfrm>
            <a:prstGeom prst="line">
              <a:avLst/>
            </a:prstGeom>
            <a:noFill/>
            <a:ln w="9525">
              <a:solidFill>
                <a:schemeClr val="tx1"/>
              </a:solidFill>
              <a:prstDash val="dash"/>
              <a:round/>
              <a:headEnd/>
              <a:tailEnd/>
            </a:ln>
            <a:effectLst/>
          </p:spPr>
          <p:txBody>
            <a:bodyPr lIns="0" tIns="0" rIns="0" bIns="0"/>
            <a:lstStyle/>
            <a:p>
              <a:endParaRPr lang="it-IT"/>
            </a:p>
          </p:txBody>
        </p:sp>
        <p:sp>
          <p:nvSpPr>
            <p:cNvPr id="306333" name="Line 157"/>
            <p:cNvSpPr>
              <a:spLocks noChangeShapeType="1"/>
            </p:cNvSpPr>
            <p:nvPr/>
          </p:nvSpPr>
          <p:spPr bwMode="auto">
            <a:xfrm flipH="1">
              <a:off x="3945" y="1361"/>
              <a:ext cx="0" cy="171"/>
            </a:xfrm>
            <a:prstGeom prst="line">
              <a:avLst/>
            </a:prstGeom>
            <a:noFill/>
            <a:ln w="9525">
              <a:solidFill>
                <a:schemeClr val="tx1"/>
              </a:solidFill>
              <a:prstDash val="dash"/>
              <a:round/>
              <a:headEnd/>
              <a:tailEnd/>
            </a:ln>
            <a:effectLst/>
          </p:spPr>
          <p:txBody>
            <a:bodyPr lIns="0" tIns="0" rIns="0" bIns="0"/>
            <a:lstStyle/>
            <a:p>
              <a:endParaRPr lang="it-IT"/>
            </a:p>
          </p:txBody>
        </p:sp>
        <p:cxnSp>
          <p:nvCxnSpPr>
            <p:cNvPr id="306334" name="AutoShape 158"/>
            <p:cNvCxnSpPr>
              <a:cxnSpLocks noChangeShapeType="1"/>
              <a:stCxn id="306332" idx="0"/>
              <a:endCxn id="306333" idx="0"/>
            </p:cNvCxnSpPr>
            <p:nvPr/>
          </p:nvCxnSpPr>
          <p:spPr bwMode="auto">
            <a:xfrm flipH="1">
              <a:off x="3945" y="1361"/>
              <a:ext cx="749" cy="0"/>
            </a:xfrm>
            <a:prstGeom prst="straightConnector1">
              <a:avLst/>
            </a:prstGeom>
            <a:noFill/>
            <a:ln w="9525">
              <a:solidFill>
                <a:schemeClr val="tx1"/>
              </a:solidFill>
              <a:prstDash val="dash"/>
              <a:round/>
              <a:headEnd/>
              <a:tailEnd/>
            </a:ln>
            <a:effectLst/>
          </p:spPr>
        </p:cxnSp>
      </p:grpSp>
      <p:sp>
        <p:nvSpPr>
          <p:cNvPr id="306335" name="Text Box 159"/>
          <p:cNvSpPr txBox="1">
            <a:spLocks noChangeArrowheads="1"/>
          </p:cNvSpPr>
          <p:nvPr/>
        </p:nvSpPr>
        <p:spPr bwMode="auto">
          <a:xfrm>
            <a:off x="7380288" y="4716463"/>
            <a:ext cx="354012"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-45%</a:t>
            </a:r>
            <a:endParaRPr lang="en-US" sz="1200"/>
          </a:p>
        </p:txBody>
      </p:sp>
      <p:sp>
        <p:nvSpPr>
          <p:cNvPr id="306336" name="Text Box 160"/>
          <p:cNvSpPr txBox="1">
            <a:spLocks noChangeArrowheads="1"/>
          </p:cNvSpPr>
          <p:nvPr/>
        </p:nvSpPr>
        <p:spPr bwMode="auto">
          <a:xfrm>
            <a:off x="6588125" y="4716463"/>
            <a:ext cx="269875" cy="182562"/>
          </a:xfrm>
          <a:prstGeom prst="rect">
            <a:avLst/>
          </a:prstGeom>
          <a:solidFill>
            <a:srgbClr val="FFFFFF"/>
          </a:solidFill>
          <a:ln w="9525" algn="ctr">
            <a:noFill/>
            <a:miter lim="800000"/>
            <a:headEnd/>
            <a:tailEnd/>
          </a:ln>
          <a:effectLst/>
        </p:spPr>
        <p:txBody>
          <a:bodyPr wrap="none" lIns="0" tIns="0" rIns="0" bIns="0">
            <a:spAutoFit/>
          </a:bodyPr>
          <a:lstStyle/>
          <a:p>
            <a:r>
              <a:rPr lang="it-IT" sz="1200"/>
              <a:t>-2%</a:t>
            </a:r>
            <a:endParaRPr lang="en-US" sz="1200"/>
          </a:p>
        </p:txBody>
      </p:sp>
      <p:sp>
        <p:nvSpPr>
          <p:cNvPr id="306337" name="Rectangle 161"/>
          <p:cNvSpPr>
            <a:spLocks noChangeArrowheads="1"/>
          </p:cNvSpPr>
          <p:nvPr/>
        </p:nvSpPr>
        <p:spPr bwMode="auto">
          <a:xfrm>
            <a:off x="5715008" y="1571612"/>
            <a:ext cx="3168650" cy="369332"/>
          </a:xfrm>
          <a:prstGeom prst="rect">
            <a:avLst/>
          </a:prstGeom>
          <a:noFill/>
          <a:ln w="9525" algn="ctr">
            <a:noFill/>
            <a:miter lim="800000"/>
            <a:headEnd/>
            <a:tailEnd/>
          </a:ln>
          <a:effectLst/>
        </p:spPr>
        <p:txBody>
          <a:bodyPr lIns="0" tIns="0" rIns="0" bIns="0">
            <a:spAutoFit/>
          </a:bodyPr>
          <a:lstStyle/>
          <a:p>
            <a:pPr algn="ctr"/>
            <a:r>
              <a:rPr lang="en-US" sz="1200" dirty="0">
                <a:latin typeface="+mn-lt"/>
              </a:rPr>
              <a:t>Avg. cost reduction of delays on vessels </a:t>
            </a:r>
            <a:endParaRPr lang="en-US" sz="1200" dirty="0" smtClean="0">
              <a:latin typeface="+mn-lt"/>
            </a:endParaRPr>
          </a:p>
          <a:p>
            <a:pPr algn="ctr"/>
            <a:r>
              <a:rPr lang="en-US" sz="1200" b="0" dirty="0" smtClean="0">
                <a:latin typeface="+mn-lt"/>
              </a:rPr>
              <a:t>(</a:t>
            </a:r>
            <a:r>
              <a:rPr lang="en-US" sz="1200" b="0" dirty="0">
                <a:latin typeface="+mn-lt"/>
              </a:rPr>
              <a:t>h per call)</a:t>
            </a:r>
          </a:p>
        </p:txBody>
      </p:sp>
      <p:graphicFrame>
        <p:nvGraphicFramePr>
          <p:cNvPr id="306889" name="Group 713"/>
          <p:cNvGraphicFramePr>
            <a:graphicFrameLocks noGrp="1"/>
          </p:cNvGraphicFramePr>
          <p:nvPr>
            <p:ph/>
          </p:nvPr>
        </p:nvGraphicFramePr>
        <p:xfrm>
          <a:off x="1285852" y="4857760"/>
          <a:ext cx="2332037" cy="1288320"/>
        </p:xfrm>
        <a:graphic>
          <a:graphicData uri="http://schemas.openxmlformats.org/drawingml/2006/table">
            <a:tbl>
              <a:tblPr/>
              <a:tblGrid>
                <a:gridCol w="1138237"/>
                <a:gridCol w="420688"/>
                <a:gridCol w="417512"/>
                <a:gridCol w="355600"/>
              </a:tblGrid>
              <a:tr h="115888">
                <a:tc gridSpan="4">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Percentage reduction of P (Delay) on Goods</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r>
              <a:tr h="0">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800" b="1" i="0" u="none" strike="noStrike" cap="none" normalizeH="0" baseline="0" smtClean="0">
                        <a:ln>
                          <a:noFill/>
                        </a:ln>
                        <a:solidFill>
                          <a:schemeClr val="tx2"/>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B1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B2</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1" i="0" u="none" strike="noStrike" cap="none" normalizeH="0" baseline="0" smtClean="0">
                          <a:ln>
                            <a:noFill/>
                          </a:ln>
                          <a:solidFill>
                            <a:schemeClr val="tx1"/>
                          </a:solidFill>
                          <a:effectLst/>
                          <a:latin typeface="Arial" charset="0"/>
                          <a:cs typeface="Times New Roman" pitchFamily="18" charset="0"/>
                        </a:rPr>
                        <a:t>PO C</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Formalities on vessels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1%</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44%</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59%</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Formalities on Goods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3.7%</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43%</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62%</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Dangerous Goods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50%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50%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Phytosanitary</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Animal origin products</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smtClean="0">
                          <a:ln>
                            <a:noFill/>
                          </a:ln>
                          <a:solidFill>
                            <a:schemeClr val="tx1"/>
                          </a:solidFill>
                          <a:effectLst/>
                          <a:latin typeface="Arial" charset="0"/>
                          <a:cs typeface="Times New Roman" pitchFamily="18" charset="0"/>
                        </a:rPr>
                        <a:t>30%</a:t>
                      </a:r>
                      <a:endParaRPr kumimoji="0" lang="en-US" sz="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800" b="0" i="0" u="none" strike="noStrike" cap="none" normalizeH="0" baseline="0" dirty="0" smtClean="0">
                          <a:ln>
                            <a:noFill/>
                          </a:ln>
                          <a:solidFill>
                            <a:schemeClr val="tx1"/>
                          </a:solidFill>
                          <a:effectLst/>
                          <a:latin typeface="Arial" charset="0"/>
                          <a:cs typeface="Times New Roman" pitchFamily="18" charset="0"/>
                        </a:rPr>
                        <a:t>30%</a:t>
                      </a:r>
                      <a:endParaRPr kumimoji="0" lang="en-US" sz="8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06895" name="Group 719"/>
          <p:cNvGraphicFramePr>
            <a:graphicFrameLocks noGrp="1"/>
          </p:cNvGraphicFramePr>
          <p:nvPr/>
        </p:nvGraphicFramePr>
        <p:xfrm>
          <a:off x="5643570" y="2071678"/>
          <a:ext cx="3306763" cy="1723200"/>
        </p:xfrm>
        <a:graphic>
          <a:graphicData uri="http://schemas.openxmlformats.org/drawingml/2006/table">
            <a:tbl>
              <a:tblPr/>
              <a:tblGrid>
                <a:gridCol w="1309688"/>
                <a:gridCol w="498475"/>
                <a:gridCol w="500062"/>
                <a:gridCol w="498475"/>
                <a:gridCol w="500063"/>
              </a:tblGrid>
              <a:tr h="103188">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1000" b="1" i="0" u="none" strike="noStrike" cap="none" normalizeH="0" baseline="0" dirty="0" smtClean="0">
                        <a:ln>
                          <a:noFill/>
                        </a:ln>
                        <a:solidFill>
                          <a:schemeClr val="tx2"/>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BAU</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dirty="0" smtClean="0">
                          <a:ln>
                            <a:noFill/>
                          </a:ln>
                          <a:solidFill>
                            <a:schemeClr val="tx1"/>
                          </a:solidFill>
                          <a:effectLst/>
                          <a:latin typeface="Arial" charset="0"/>
                          <a:cs typeface="Times New Roman" pitchFamily="18" charset="0"/>
                        </a:rPr>
                        <a:t>PO B1</a:t>
                      </a:r>
                      <a:endParaRPr kumimoji="0" lang="en-US" sz="10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PO B2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PO C</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Formalities on vessels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0.56</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0.31</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0.23</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Formalities on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0.50</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0.20</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Dangerous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0.55</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0.27</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0.38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0.27</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Phytosanitary</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0.32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0.32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0.22</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0.22</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Animal origin</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0.18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0.18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0.13</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0.13</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Times New Roman" pitchFamily="18" charset="0"/>
                        </a:rPr>
                        <a:t>Other standard goods</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0.52</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0.48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smtClean="0">
                          <a:ln>
                            <a:noFill/>
                          </a:ln>
                          <a:solidFill>
                            <a:schemeClr val="tx1"/>
                          </a:solidFill>
                          <a:effectLst/>
                          <a:latin typeface="Arial" charset="0"/>
                          <a:cs typeface="Times New Roman" pitchFamily="18" charset="0"/>
                        </a:rPr>
                        <a:t>0.28</a:t>
                      </a: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000" b="1" i="0" u="none" strike="noStrike" cap="none" normalizeH="0" baseline="0" dirty="0" smtClean="0">
                          <a:ln>
                            <a:noFill/>
                          </a:ln>
                          <a:solidFill>
                            <a:schemeClr val="tx1"/>
                          </a:solidFill>
                          <a:effectLst/>
                          <a:latin typeface="Arial" charset="0"/>
                          <a:cs typeface="Times New Roman" pitchFamily="18" charset="0"/>
                        </a:rPr>
                        <a:t>0.20</a:t>
                      </a:r>
                      <a:endParaRPr kumimoji="0" lang="en-US" sz="10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06884" name="Group 708"/>
          <p:cNvGraphicFramePr>
            <a:graphicFrameLocks noGrp="1"/>
          </p:cNvGraphicFramePr>
          <p:nvPr/>
        </p:nvGraphicFramePr>
        <p:xfrm>
          <a:off x="3857620" y="5000636"/>
          <a:ext cx="1293813" cy="1130400"/>
        </p:xfrm>
        <a:graphic>
          <a:graphicData uri="http://schemas.openxmlformats.org/drawingml/2006/table">
            <a:tbl>
              <a:tblPr/>
              <a:tblGrid>
                <a:gridCol w="796925"/>
                <a:gridCol w="496888"/>
              </a:tblGrid>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€/h</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Container </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476</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Ro-Ro</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625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Ro-Lo</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625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Ro_pax</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625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Bulk</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dirty="0" smtClean="0">
                          <a:ln>
                            <a:noFill/>
                          </a:ln>
                          <a:solidFill>
                            <a:schemeClr val="tx1"/>
                          </a:solidFill>
                          <a:effectLst/>
                          <a:latin typeface="Arial" charset="0"/>
                          <a:cs typeface="Arial" charset="0"/>
                        </a:rPr>
                        <a:t>1250</a:t>
                      </a:r>
                      <a:endParaRPr kumimoji="0" lang="en-US" sz="10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6871" name="Rectangle 695"/>
          <p:cNvSpPr>
            <a:spLocks noChangeArrowheads="1"/>
          </p:cNvSpPr>
          <p:nvPr/>
        </p:nvSpPr>
        <p:spPr bwMode="auto">
          <a:xfrm>
            <a:off x="3643306" y="5500702"/>
            <a:ext cx="142875" cy="274638"/>
          </a:xfrm>
          <a:prstGeom prst="rect">
            <a:avLst/>
          </a:prstGeom>
          <a:noFill/>
          <a:ln w="9525" algn="ctr">
            <a:noFill/>
            <a:miter lim="800000"/>
            <a:headEnd/>
            <a:tailEnd/>
          </a:ln>
          <a:effectLst/>
        </p:spPr>
        <p:txBody>
          <a:bodyPr lIns="0" tIns="0" rIns="0" bIns="0" anchor="ctr">
            <a:spAutoFit/>
          </a:bodyPr>
          <a:lstStyle/>
          <a:p>
            <a:r>
              <a:rPr lang="en-GB" sz="1800" dirty="0"/>
              <a:t>+</a:t>
            </a:r>
            <a:endParaRPr lang="en-US" sz="1800" dirty="0"/>
          </a:p>
        </p:txBody>
      </p:sp>
      <p:sp>
        <p:nvSpPr>
          <p:cNvPr id="306872" name="Rectangle 696"/>
          <p:cNvSpPr>
            <a:spLocks noChangeArrowheads="1"/>
          </p:cNvSpPr>
          <p:nvPr/>
        </p:nvSpPr>
        <p:spPr bwMode="auto">
          <a:xfrm>
            <a:off x="3786182" y="4714884"/>
            <a:ext cx="1439863" cy="153888"/>
          </a:xfrm>
          <a:prstGeom prst="rect">
            <a:avLst/>
          </a:prstGeom>
          <a:noFill/>
          <a:ln w="9525" algn="ctr">
            <a:noFill/>
            <a:miter lim="800000"/>
            <a:headEnd/>
            <a:tailEnd/>
          </a:ln>
          <a:effectLst/>
        </p:spPr>
        <p:txBody>
          <a:bodyPr lIns="0" tIns="0" rIns="0" bIns="0" anchor="ctr">
            <a:spAutoFit/>
          </a:bodyPr>
          <a:lstStyle/>
          <a:p>
            <a:pPr algn="ctr"/>
            <a:r>
              <a:rPr lang="en-GB" sz="1000" dirty="0"/>
              <a:t>Costs for one hour </a:t>
            </a:r>
            <a:r>
              <a:rPr lang="en-GB" sz="1000" dirty="0" smtClean="0"/>
              <a:t>vessel</a:t>
            </a:r>
            <a:endParaRPr lang="en-US" sz="1000" dirty="0"/>
          </a:p>
        </p:txBody>
      </p:sp>
      <p:sp>
        <p:nvSpPr>
          <p:cNvPr id="306873" name="Rectangle 697"/>
          <p:cNvSpPr>
            <a:spLocks noChangeArrowheads="1"/>
          </p:cNvSpPr>
          <p:nvPr/>
        </p:nvSpPr>
        <p:spPr bwMode="auto">
          <a:xfrm>
            <a:off x="1214414" y="4143380"/>
            <a:ext cx="4176713" cy="338554"/>
          </a:xfrm>
          <a:prstGeom prst="rect">
            <a:avLst/>
          </a:prstGeom>
          <a:noFill/>
          <a:ln w="9525" algn="ctr">
            <a:noFill/>
            <a:miter lim="800000"/>
            <a:headEnd/>
            <a:tailEnd/>
          </a:ln>
          <a:effectLst/>
        </p:spPr>
        <p:txBody>
          <a:bodyPr lIns="0" tIns="0" rIns="0" bIns="0" anchor="ctr">
            <a:spAutoFit/>
          </a:bodyPr>
          <a:lstStyle/>
          <a:p>
            <a:r>
              <a:rPr lang="en-US" sz="1200" b="0" dirty="0">
                <a:latin typeface="+mn-lt"/>
              </a:rPr>
              <a:t>Impact on vessel’s delay = impact of time reduction </a:t>
            </a:r>
            <a:r>
              <a:rPr lang="en-US" sz="1000" b="0" dirty="0">
                <a:latin typeface="+mn-lt"/>
              </a:rPr>
              <a:t>(however, only delays’ time ranges shorter than 1 hour have been considered). </a:t>
            </a:r>
          </a:p>
        </p:txBody>
      </p:sp>
      <p:sp>
        <p:nvSpPr>
          <p:cNvPr id="306893" name="Rectangle 717"/>
          <p:cNvSpPr>
            <a:spLocks noChangeArrowheads="1"/>
          </p:cNvSpPr>
          <p:nvPr/>
        </p:nvSpPr>
        <p:spPr bwMode="auto">
          <a:xfrm>
            <a:off x="11113" y="404813"/>
            <a:ext cx="8859837" cy="444500"/>
          </a:xfrm>
          <a:prstGeom prst="rect">
            <a:avLst/>
          </a:prstGeom>
          <a:noFill/>
          <a:ln w="9525" algn="ctr">
            <a:noFill/>
            <a:miter lim="800000"/>
            <a:headEnd/>
            <a:tailEnd/>
          </a:ln>
          <a:effectLst/>
        </p:spPr>
        <p:txBody>
          <a:bodyPr lIns="0" tIns="0" rIns="0" bIns="0"/>
          <a:lstStyle/>
          <a:p>
            <a:pPr algn="r"/>
            <a:r>
              <a:rPr lang="en-GB" sz="2400" b="0" i="1">
                <a:solidFill>
                  <a:schemeClr val="bg1"/>
                </a:solidFill>
                <a:cs typeface="Arial" charset="0"/>
              </a:rPr>
              <a:t>Quantification of impacts (5/7)</a:t>
            </a:r>
          </a:p>
        </p:txBody>
      </p:sp>
      <p:sp>
        <p:nvSpPr>
          <p:cNvPr id="306897" name="Line 721"/>
          <p:cNvSpPr>
            <a:spLocks noChangeShapeType="1"/>
          </p:cNvSpPr>
          <p:nvPr/>
        </p:nvSpPr>
        <p:spPr bwMode="auto">
          <a:xfrm>
            <a:off x="95250" y="6357938"/>
            <a:ext cx="7716838" cy="0"/>
          </a:xfrm>
          <a:prstGeom prst="line">
            <a:avLst/>
          </a:prstGeom>
          <a:noFill/>
          <a:ln w="9525">
            <a:solidFill>
              <a:schemeClr val="tx1"/>
            </a:solidFill>
            <a:round/>
            <a:headEnd/>
            <a:tailEnd/>
          </a:ln>
          <a:effectLst/>
        </p:spPr>
        <p:txBody>
          <a:bodyPr lIns="0" tIns="0" rIns="0" bIns="0"/>
          <a:lstStyle/>
          <a:p>
            <a:endParaRPr lang="it-IT"/>
          </a:p>
        </p:txBody>
      </p:sp>
      <p:sp>
        <p:nvSpPr>
          <p:cNvPr id="36" name="Rectangle 56"/>
          <p:cNvSpPr>
            <a:spLocks noChangeArrowheads="1"/>
          </p:cNvSpPr>
          <p:nvPr/>
        </p:nvSpPr>
        <p:spPr bwMode="auto">
          <a:xfrm>
            <a:off x="1285852" y="357166"/>
            <a:ext cx="7286676" cy="676275"/>
          </a:xfrm>
          <a:prstGeom prst="rect">
            <a:avLst/>
          </a:prstGeom>
          <a:noFill/>
          <a:ln w="9525">
            <a:noFill/>
            <a:miter lim="800000"/>
            <a:headEnd/>
            <a:tailEnd/>
          </a:ln>
          <a:effectLst/>
        </p:spPr>
        <p:txBody>
          <a:bodyPr lIns="0" tIns="0" rIns="0" bIns="0"/>
          <a:lstStyle/>
          <a:p>
            <a:pPr defTabSz="695325">
              <a:spcBef>
                <a:spcPct val="20000"/>
              </a:spcBef>
              <a:spcAft>
                <a:spcPct val="20000"/>
              </a:spcAft>
              <a:buSzPct val="90000"/>
              <a:buFont typeface="Arial" charset="0"/>
              <a:buNone/>
              <a:tabLst>
                <a:tab pos="450850" algn="l"/>
                <a:tab pos="722313" algn="l"/>
                <a:tab pos="1074738" algn="l"/>
                <a:tab pos="1427163" algn="l"/>
                <a:tab pos="1700213" algn="l"/>
              </a:tabLst>
            </a:pPr>
            <a:r>
              <a:rPr lang="en-US" sz="2000" b="1" dirty="0" err="1" smtClean="0">
                <a:solidFill>
                  <a:srgbClr val="0066CC"/>
                </a:solidFill>
                <a:latin typeface="Arial" charset="0"/>
              </a:rPr>
              <a:t>Riduzione</a:t>
            </a:r>
            <a:r>
              <a:rPr lang="en-US" sz="2000" b="1" dirty="0" smtClean="0">
                <a:solidFill>
                  <a:srgbClr val="0066CC"/>
                </a:solidFill>
                <a:latin typeface="Arial" charset="0"/>
              </a:rPr>
              <a:t> </a:t>
            </a:r>
            <a:r>
              <a:rPr lang="en-US" sz="2000" b="1" dirty="0" err="1" smtClean="0">
                <a:solidFill>
                  <a:srgbClr val="0066CC"/>
                </a:solidFill>
                <a:latin typeface="Arial" charset="0"/>
              </a:rPr>
              <a:t>dei</a:t>
            </a:r>
            <a:r>
              <a:rPr lang="en-US" sz="2000" b="1" dirty="0" smtClean="0">
                <a:solidFill>
                  <a:srgbClr val="0066CC"/>
                </a:solidFill>
                <a:latin typeface="Arial" charset="0"/>
              </a:rPr>
              <a:t> Time </a:t>
            </a:r>
            <a:r>
              <a:rPr lang="en-US" sz="2000" b="1" dirty="0">
                <a:solidFill>
                  <a:srgbClr val="0066CC"/>
                </a:solidFill>
                <a:latin typeface="Arial" charset="0"/>
              </a:rPr>
              <a:t>cost </a:t>
            </a:r>
            <a:r>
              <a:rPr lang="en-US" sz="2000" b="1" dirty="0" err="1" smtClean="0">
                <a:solidFill>
                  <a:srgbClr val="0066CC"/>
                </a:solidFill>
                <a:latin typeface="Arial" charset="0"/>
              </a:rPr>
              <a:t>dovuta</a:t>
            </a:r>
            <a:r>
              <a:rPr lang="en-US" sz="2000" b="1" dirty="0" smtClean="0">
                <a:solidFill>
                  <a:srgbClr val="0066CC"/>
                </a:solidFill>
                <a:latin typeface="Arial" charset="0"/>
              </a:rPr>
              <a:t> </a:t>
            </a:r>
            <a:r>
              <a:rPr lang="en-US" sz="2000" b="1" dirty="0" err="1" smtClean="0">
                <a:solidFill>
                  <a:srgbClr val="0066CC"/>
                </a:solidFill>
                <a:latin typeface="Arial" charset="0"/>
              </a:rPr>
              <a:t>alla</a:t>
            </a:r>
            <a:r>
              <a:rPr lang="en-US" sz="2000" b="1" dirty="0" smtClean="0">
                <a:solidFill>
                  <a:srgbClr val="0066CC"/>
                </a:solidFill>
                <a:latin typeface="Arial" charset="0"/>
              </a:rPr>
              <a:t> </a:t>
            </a:r>
            <a:r>
              <a:rPr lang="en-US" sz="2000" b="1" dirty="0" err="1" smtClean="0">
                <a:solidFill>
                  <a:srgbClr val="0066CC"/>
                </a:solidFill>
                <a:latin typeface="Arial" charset="0"/>
              </a:rPr>
              <a:t>riduzione</a:t>
            </a:r>
            <a:r>
              <a:rPr lang="en-US" sz="2000" b="1" dirty="0" smtClean="0">
                <a:solidFill>
                  <a:srgbClr val="0066CC"/>
                </a:solidFill>
                <a:latin typeface="Arial" charset="0"/>
              </a:rPr>
              <a:t> </a:t>
            </a:r>
            <a:r>
              <a:rPr lang="en-US" sz="2000" b="1" dirty="0" err="1" smtClean="0">
                <a:solidFill>
                  <a:srgbClr val="0066CC"/>
                </a:solidFill>
                <a:latin typeface="Arial" charset="0"/>
              </a:rPr>
              <a:t>dei</a:t>
            </a:r>
            <a:r>
              <a:rPr lang="en-US" sz="2000" b="1" dirty="0" smtClean="0">
                <a:solidFill>
                  <a:srgbClr val="0066CC"/>
                </a:solidFill>
                <a:latin typeface="Arial" charset="0"/>
              </a:rPr>
              <a:t> </a:t>
            </a:r>
            <a:r>
              <a:rPr lang="en-US" sz="2000" b="1" dirty="0" err="1" smtClean="0">
                <a:solidFill>
                  <a:srgbClr val="0066CC"/>
                </a:solidFill>
                <a:latin typeface="Arial" charset="0"/>
              </a:rPr>
              <a:t>ritardi</a:t>
            </a:r>
            <a:r>
              <a:rPr lang="en-US" sz="2000" b="1" dirty="0" smtClean="0">
                <a:solidFill>
                  <a:srgbClr val="0066CC"/>
                </a:solidFill>
                <a:latin typeface="Arial" charset="0"/>
              </a:rPr>
              <a:t> </a:t>
            </a:r>
            <a:r>
              <a:rPr lang="en-US" sz="2000" b="1" dirty="0" err="1" smtClean="0">
                <a:solidFill>
                  <a:srgbClr val="0066CC"/>
                </a:solidFill>
                <a:latin typeface="Arial" charset="0"/>
              </a:rPr>
              <a:t>sulle</a:t>
            </a:r>
            <a:r>
              <a:rPr lang="en-US" sz="2000" b="1" dirty="0" smtClean="0">
                <a:solidFill>
                  <a:srgbClr val="0066CC"/>
                </a:solidFill>
                <a:latin typeface="Arial" charset="0"/>
              </a:rPr>
              <a:t> </a:t>
            </a:r>
            <a:r>
              <a:rPr lang="en-US" sz="2000" b="1" dirty="0" err="1" smtClean="0">
                <a:solidFill>
                  <a:srgbClr val="0066CC"/>
                </a:solidFill>
                <a:latin typeface="Arial" charset="0"/>
              </a:rPr>
              <a:t>navi</a:t>
            </a:r>
            <a:endParaRPr lang="en-GB" sz="2000" b="1" i="1" dirty="0">
              <a:solidFill>
                <a:srgbClr val="0066CC"/>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ChangeArrowheads="1"/>
          </p:cNvSpPr>
          <p:nvPr/>
        </p:nvSpPr>
        <p:spPr bwMode="auto">
          <a:xfrm>
            <a:off x="11113" y="404813"/>
            <a:ext cx="8859837" cy="444500"/>
          </a:xfrm>
          <a:prstGeom prst="rect">
            <a:avLst/>
          </a:prstGeom>
          <a:noFill/>
          <a:ln w="9525" algn="ctr">
            <a:noFill/>
            <a:miter lim="800000"/>
            <a:headEnd/>
            <a:tailEnd/>
          </a:ln>
          <a:effectLst/>
        </p:spPr>
        <p:txBody>
          <a:bodyPr lIns="0" tIns="0" rIns="0" bIns="0"/>
          <a:lstStyle/>
          <a:p>
            <a:pPr algn="r"/>
            <a:r>
              <a:rPr lang="en-GB" sz="2400" b="0" i="1">
                <a:solidFill>
                  <a:schemeClr val="bg1"/>
                </a:solidFill>
                <a:cs typeface="Arial" charset="0"/>
              </a:rPr>
              <a:t>Options’ comparison (1/4)</a:t>
            </a:r>
          </a:p>
        </p:txBody>
      </p:sp>
      <p:graphicFrame>
        <p:nvGraphicFramePr>
          <p:cNvPr id="365571" name="Group 3"/>
          <p:cNvGraphicFramePr>
            <a:graphicFrameLocks noGrp="1"/>
          </p:cNvGraphicFramePr>
          <p:nvPr/>
        </p:nvGraphicFramePr>
        <p:xfrm>
          <a:off x="1500166" y="1643050"/>
          <a:ext cx="7245377" cy="4805400"/>
        </p:xfrm>
        <a:graphic>
          <a:graphicData uri="http://schemas.openxmlformats.org/drawingml/2006/table">
            <a:tbl>
              <a:tblPr/>
              <a:tblGrid>
                <a:gridCol w="571671"/>
                <a:gridCol w="2303501"/>
                <a:gridCol w="728601"/>
                <a:gridCol w="728601"/>
                <a:gridCol w="727200"/>
                <a:gridCol w="728601"/>
                <a:gridCol w="728601"/>
                <a:gridCol w="728601"/>
              </a:tblGrid>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GB" sz="12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GB"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Policy Option</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Times New Roman" pitchFamily="18" charset="0"/>
                        </a:rPr>
                        <a:t>id</a:t>
                      </a:r>
                      <a:endParaRPr kumimoji="0" lang="en-GB"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Arial" charset="0"/>
                        </a:rPr>
                        <a:t>Impact</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B1Low</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B1High</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B2Low</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B2High</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C1Low</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C1High</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297452">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Times New Roman" pitchFamily="18" charset="0"/>
                        </a:rPr>
                        <a:t>A</a:t>
                      </a:r>
                      <a:endParaRPr kumimoji="0" lang="en-GB" sz="10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External costs saved by modal shift</a:t>
                      </a:r>
                      <a:r>
                        <a:rPr kumimoji="0" lang="it-IT" sz="1600" b="1" i="0" u="none" strike="noStrike" cap="none" normalizeH="0" baseline="0" smtClean="0">
                          <a:ln>
                            <a:noFill/>
                          </a:ln>
                          <a:solidFill>
                            <a:schemeClr val="tx2"/>
                          </a:solidFill>
                          <a:effectLst/>
                          <a:latin typeface="Arial" charset="0"/>
                          <a:cs typeface="Arial" charset="0"/>
                        </a:rPr>
                        <a:t> </a:t>
                      </a:r>
                      <a:endParaRPr kumimoji="0" lang="en-GB" sz="1600" b="1" i="0" u="none" strike="noStrike" cap="none" normalizeH="0" baseline="0" smtClean="0">
                        <a:ln>
                          <a:noFill/>
                        </a:ln>
                        <a:solidFill>
                          <a:schemeClr val="tx2"/>
                        </a:solidFill>
                        <a:effectLst/>
                        <a:latin typeface="Arial" charset="0"/>
                        <a:cs typeface="Arial" charset="0"/>
                      </a:endParaRPr>
                    </a:p>
                  </a:txBody>
                  <a:tcPr marL="36000" marR="36000" marT="36000" marB="36000" anchor="b"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37.4</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74.8</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145.3</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290.5</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182.7</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365.3</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336">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B</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Arial" charset="0"/>
                        </a:rPr>
                        <a:t>Personnel cost savings</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11.7</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11.7</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232.7</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234.7</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244.4</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244.4</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839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C</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en-US" sz="1000" b="0" i="0" u="none" strike="noStrike" cap="none" normalizeH="0" baseline="0" dirty="0" smtClean="0">
                          <a:ln>
                            <a:noFill/>
                          </a:ln>
                          <a:solidFill>
                            <a:schemeClr val="tx1"/>
                          </a:solidFill>
                          <a:effectLst/>
                          <a:latin typeface="Arial" charset="0"/>
                          <a:cs typeface="Arial" charset="0"/>
                        </a:rPr>
                        <a:t>Time cost savings (improvement of punctuality rate for goods in door-to-door transport)</a:t>
                      </a:r>
                      <a:endParaRPr kumimoji="0" lang="it-IT" sz="10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270.4</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270.5</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1852.4</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1853.3</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2171,6</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Arial" charset="0"/>
                        </a:rPr>
                        <a:t>2173,1</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336">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D</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en-US" sz="1000" b="0" i="0" u="none" strike="noStrike" cap="none" normalizeH="0" baseline="0" smtClean="0">
                          <a:ln>
                            <a:noFill/>
                          </a:ln>
                          <a:solidFill>
                            <a:schemeClr val="tx1"/>
                          </a:solidFill>
                          <a:effectLst/>
                          <a:latin typeface="Arial" charset="0"/>
                          <a:cs typeface="Arial" charset="0"/>
                        </a:rPr>
                        <a:t>Ship cost savings</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0.17</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0.17</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25.9</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25.9</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26.0</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000" b="0" i="0" u="none" strike="noStrike" cap="none" normalizeH="0" baseline="0" smtClean="0">
                          <a:ln>
                            <a:noFill/>
                          </a:ln>
                          <a:solidFill>
                            <a:schemeClr val="tx1"/>
                          </a:solidFill>
                          <a:effectLst/>
                          <a:latin typeface="Arial" charset="0"/>
                          <a:cs typeface="Times New Roman" pitchFamily="18" charset="0"/>
                        </a:rPr>
                        <a:t>26.0</a:t>
                      </a:r>
                      <a:endParaRPr kumimoji="0" lang="it-IT" sz="10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336">
                <a:tc gridSpan="8">
                  <a:txBody>
                    <a:bodyPr/>
                    <a:lstStyle/>
                    <a:p>
                      <a:pPr marL="0" marR="0" lvl="0" indent="0" algn="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1000" b="1" i="1"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r>
              <a:tr h="354863">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E=A+B+C+D</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Total Benefits</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310.9</a:t>
                      </a:r>
                      <a:endParaRPr kumimoji="0" lang="it-IT" sz="12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348.34</a:t>
                      </a:r>
                      <a:endParaRPr kumimoji="0" lang="it-IT" sz="12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2,321.7</a:t>
                      </a:r>
                      <a:endParaRPr kumimoji="0" lang="it-IT" sz="12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2,470.1</a:t>
                      </a:r>
                      <a:endParaRPr kumimoji="0" lang="it-IT" sz="12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2,624.7</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2,808.9</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412274">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F=B+C+D</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Total Internal Benefits (No Modal Shift)</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273.5 </a:t>
                      </a:r>
                    </a:p>
                  </a:txBody>
                  <a:tcPr marL="36000" marR="36000" marT="36000" marB="36000" anchor="ct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273.5</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2,176.5 </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2,179.6 </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2,442.1 </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2,443.6 </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G</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Arial" charset="0"/>
                        </a:rPr>
                        <a:t>Design, Developmt &amp; Training</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47.5</a:t>
                      </a:r>
                    </a:p>
                  </a:txBody>
                  <a:tcPr marL="36000" marR="36000" marT="36000" marB="36000" anchor="ct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47.5</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70.8</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70.8</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111.6</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111.6</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H</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Arial" charset="0"/>
                        </a:rPr>
                        <a:t>Running</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233.2</a:t>
                      </a:r>
                    </a:p>
                  </a:txBody>
                  <a:tcPr marL="36000" marR="36000" marT="36000" marB="36000" anchor="ct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233.2</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407.3</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407.3</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530.6</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530.6</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I = G+H</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200" b="1" i="0" u="none" strike="noStrike" cap="none" normalizeH="0" baseline="0" smtClean="0">
                          <a:ln>
                            <a:noFill/>
                          </a:ln>
                          <a:solidFill>
                            <a:schemeClr val="tx1"/>
                          </a:solidFill>
                          <a:effectLst/>
                          <a:latin typeface="Arial" charset="0"/>
                          <a:cs typeface="Arial" charset="0"/>
                        </a:rPr>
                        <a:t>Total costs</a:t>
                      </a:r>
                      <a:endParaRPr kumimoji="0" lang="en-GB" sz="12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280.7</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280.7</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478.1</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478.1</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642.2</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642.2</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168277">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GB" sz="7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GB" sz="700" b="1"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a:noFill/>
                    </a:lnL>
                    <a:lnR>
                      <a:noFill/>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a:noFill/>
                    </a:lnL>
                    <a:lnR>
                      <a:noFill/>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a:noFill/>
                    </a:lnL>
                    <a:lnR>
                      <a:noFill/>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a:noFill/>
                    </a:lnL>
                    <a:lnR>
                      <a:noFill/>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endParaRPr kumimoji="0" lang="en-US" sz="7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a:noFill/>
                    </a:lnL>
                    <a:lnR cap="flat">
                      <a:noFill/>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J</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smtClean="0">
                          <a:ln>
                            <a:noFill/>
                          </a:ln>
                          <a:solidFill>
                            <a:schemeClr val="tx1"/>
                          </a:solidFill>
                          <a:effectLst/>
                          <a:latin typeface="Arial" charset="0"/>
                          <a:cs typeface="Arial" charset="0"/>
                        </a:rPr>
                        <a:t>NET PRESENT VALUE</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40.9</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78.5</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1,861.9</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2,010.3</a:t>
                      </a: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2,007.2</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Times New Roman" pitchFamily="18" charset="0"/>
                        </a:rPr>
                        <a:t>2,191.4</a:t>
                      </a: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L = E/G</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US" sz="1200" b="0" i="0" u="none" strike="noStrike" cap="none" normalizeH="0" baseline="0" smtClean="0">
                          <a:ln>
                            <a:noFill/>
                          </a:ln>
                          <a:solidFill>
                            <a:schemeClr val="tx1"/>
                          </a:solidFill>
                          <a:effectLst/>
                          <a:latin typeface="Arial" charset="0"/>
                          <a:cs typeface="Arial" charset="0"/>
                        </a:rPr>
                        <a:t>Benefit/Cost Ratio</a:t>
                      </a:r>
                      <a:endParaRPr kumimoji="0" lang="en-GB"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1.11</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1.24</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4.86</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5.17</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Times New Roman" pitchFamily="18" charset="0"/>
                        </a:rPr>
                        <a:t>4.09</a:t>
                      </a:r>
                      <a:endParaRPr kumimoji="0" lang="it-IT" sz="1200" b="0" i="0" u="none" strike="noStrike" cap="none" normalizeH="0" baseline="0" smtClean="0">
                        <a:ln>
                          <a:noFill/>
                        </a:ln>
                        <a:solidFill>
                          <a:schemeClr val="tx1"/>
                        </a:solidFill>
                        <a:effectLst/>
                        <a:latin typeface="Arial" charset="0"/>
                        <a:cs typeface="Arial" charset="0"/>
                      </a:endParaRP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dirty="0" smtClean="0">
                          <a:ln>
                            <a:noFill/>
                          </a:ln>
                          <a:solidFill>
                            <a:schemeClr val="tx1"/>
                          </a:solidFill>
                          <a:effectLst/>
                          <a:latin typeface="Arial" charset="0"/>
                          <a:cs typeface="Times New Roman" pitchFamily="18" charset="0"/>
                        </a:rPr>
                        <a:t>4.37</a:t>
                      </a: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L = F/G</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0" i="0" u="none" strike="noStrike" cap="none" normalizeH="0" baseline="0" smtClean="0">
                          <a:ln>
                            <a:noFill/>
                          </a:ln>
                          <a:solidFill>
                            <a:schemeClr val="tx1"/>
                          </a:solidFill>
                          <a:effectLst/>
                          <a:latin typeface="Arial" charset="0"/>
                          <a:cs typeface="Arial" charset="0"/>
                        </a:rPr>
                        <a:t>Internal Benefit /Cost Ratio</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0.97</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gridSpan="2">
                  <a:txBody>
                    <a:bodyPr/>
                    <a:lstStyle/>
                    <a:p>
                      <a:pPr marL="0" marR="0" lvl="0" indent="0" algn="ct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4.45</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gridSpan="2">
                  <a:txBody>
                    <a:bodyPr/>
                    <a:lstStyle/>
                    <a:p>
                      <a:pPr marL="0" marR="0" lvl="0" indent="0" algn="ct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3,8</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r>
              <a:tr h="240041">
                <a:tc>
                  <a:txBody>
                    <a:bodyPr/>
                    <a:lstStyle/>
                    <a:p>
                      <a:pPr marL="0" marR="0" lvl="0" indent="0" algn="ctr"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0" i="0" u="none" strike="noStrike" cap="none" normalizeH="0" baseline="0" smtClean="0">
                          <a:ln>
                            <a:noFill/>
                          </a:ln>
                          <a:solidFill>
                            <a:schemeClr val="tx1"/>
                          </a:solidFill>
                          <a:effectLst/>
                          <a:latin typeface="Arial" charset="0"/>
                          <a:cs typeface="Arial" charset="0"/>
                        </a:rPr>
                        <a:t>M</a:t>
                      </a:r>
                    </a:p>
                  </a:txBody>
                  <a:tcPr marL="36000" marR="36000" marT="36000" marB="36000" anchor="ct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200" b="1" i="0" u="none" strike="noStrike" cap="none" normalizeH="0" baseline="0" dirty="0" smtClean="0">
                          <a:ln>
                            <a:noFill/>
                          </a:ln>
                          <a:solidFill>
                            <a:schemeClr val="tx1"/>
                          </a:solidFill>
                          <a:effectLst/>
                          <a:latin typeface="Arial" charset="0"/>
                          <a:cs typeface="Arial" charset="0"/>
                        </a:rPr>
                        <a:t>IRR</a:t>
                      </a:r>
                    </a:p>
                  </a:txBody>
                  <a:tcPr marL="36000" marR="36000" marT="36000" marB="36000" anchor="ct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8.9%</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12.0%</a:t>
                      </a: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61.3%</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smtClean="0">
                          <a:ln>
                            <a:noFill/>
                          </a:ln>
                          <a:solidFill>
                            <a:schemeClr val="tx1"/>
                          </a:solidFill>
                          <a:effectLst/>
                          <a:latin typeface="Arial" charset="0"/>
                          <a:cs typeface="Arial" charset="0"/>
                        </a:rPr>
                        <a:t>62.5%</a:t>
                      </a: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dirty="0" smtClean="0">
                          <a:ln>
                            <a:noFill/>
                          </a:ln>
                          <a:solidFill>
                            <a:schemeClr val="tx1"/>
                          </a:solidFill>
                          <a:effectLst/>
                          <a:latin typeface="Arial" charset="0"/>
                          <a:cs typeface="Arial" charset="0"/>
                        </a:rPr>
                        <a:t>60.7%</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695325" rtl="0" eaLnBrk="1" fontAlgn="b"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it-IT" sz="1200" b="1" i="0" u="none" strike="noStrike" cap="none" normalizeH="0" baseline="0" dirty="0" smtClean="0">
                          <a:ln>
                            <a:noFill/>
                          </a:ln>
                          <a:solidFill>
                            <a:schemeClr val="tx1"/>
                          </a:solidFill>
                          <a:effectLst/>
                          <a:latin typeface="Arial" charset="0"/>
                          <a:cs typeface="Times New Roman" pitchFamily="18" charset="0"/>
                        </a:rPr>
                        <a:t>61.9%</a:t>
                      </a:r>
                    </a:p>
                  </a:txBody>
                  <a:tcPr marL="36000" marR="36000" marT="36000" marB="3600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65756" name="Rectangle 188"/>
          <p:cNvSpPr>
            <a:spLocks noChangeArrowheads="1"/>
          </p:cNvSpPr>
          <p:nvPr/>
        </p:nvSpPr>
        <p:spPr bwMode="auto">
          <a:xfrm>
            <a:off x="1428728" y="500042"/>
            <a:ext cx="6035686" cy="431800"/>
          </a:xfrm>
          <a:prstGeom prst="rect">
            <a:avLst/>
          </a:prstGeom>
          <a:noFill/>
          <a:ln w="9525" algn="ctr">
            <a:noFill/>
            <a:miter lim="800000"/>
            <a:headEnd/>
            <a:tailEnd/>
          </a:ln>
          <a:effectLst/>
        </p:spPr>
        <p:txBody>
          <a:bodyPr lIns="0" tIns="0" rIns="0" bIns="0"/>
          <a:lstStyle/>
          <a:p>
            <a:pPr defTabSz="695325">
              <a:spcBef>
                <a:spcPct val="20000"/>
              </a:spcBef>
              <a:spcAft>
                <a:spcPct val="20000"/>
              </a:spcAft>
              <a:buSzPct val="90000"/>
              <a:buFont typeface="Arial" charset="0"/>
              <a:buNone/>
              <a:tabLst>
                <a:tab pos="450850" algn="l"/>
                <a:tab pos="722313" algn="l"/>
                <a:tab pos="1074738" algn="l"/>
                <a:tab pos="1427163" algn="l"/>
                <a:tab pos="1700213" algn="l"/>
              </a:tabLst>
            </a:pPr>
            <a:r>
              <a:rPr lang="en-GB" sz="2000" b="1" dirty="0">
                <a:solidFill>
                  <a:srgbClr val="0066CC"/>
                </a:solidFill>
                <a:latin typeface="Arial" charset="0"/>
              </a:rPr>
              <a:t>Cost-Benefit Analysis: results overview</a:t>
            </a:r>
          </a:p>
        </p:txBody>
      </p:sp>
      <p:sp>
        <p:nvSpPr>
          <p:cNvPr id="365757" name="Rectangle 189"/>
          <p:cNvSpPr>
            <a:spLocks noChangeArrowheads="1"/>
          </p:cNvSpPr>
          <p:nvPr/>
        </p:nvSpPr>
        <p:spPr bwMode="auto">
          <a:xfrm>
            <a:off x="4786314" y="1428736"/>
            <a:ext cx="3960812" cy="182563"/>
          </a:xfrm>
          <a:prstGeom prst="rect">
            <a:avLst/>
          </a:prstGeom>
          <a:noFill/>
          <a:ln w="9525" algn="ctr">
            <a:noFill/>
            <a:miter lim="800000"/>
            <a:headEnd/>
            <a:tailEnd/>
          </a:ln>
          <a:effectLst/>
        </p:spPr>
        <p:txBody>
          <a:bodyPr lIns="0" tIns="0" rIns="0" bIns="0" anchor="ctr">
            <a:spAutoFit/>
          </a:bodyPr>
          <a:lstStyle/>
          <a:p>
            <a:r>
              <a:rPr lang="en-GB" sz="1200" dirty="0"/>
              <a:t>Values in </a:t>
            </a:r>
            <a:r>
              <a:rPr lang="en-GB" sz="1200" dirty="0" err="1"/>
              <a:t>MEuro</a:t>
            </a:r>
            <a:r>
              <a:rPr lang="en-GB" sz="1200" dirty="0"/>
              <a:t> (PV, discount rate ratio = 4%) </a:t>
            </a:r>
            <a:endParaRPr 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1428728" y="571480"/>
            <a:ext cx="7358114" cy="431800"/>
          </a:xfrm>
          <a:prstGeom prst="rect">
            <a:avLst/>
          </a:prstGeom>
          <a:noFill/>
          <a:ln w="9525" algn="ctr">
            <a:noFill/>
            <a:miter lim="800000"/>
            <a:headEnd/>
            <a:tailEnd/>
          </a:ln>
          <a:effectLst/>
        </p:spPr>
        <p:txBody>
          <a:bodyPr lIns="0" tIns="0" rIns="0" bIns="0"/>
          <a:lstStyle/>
          <a:p>
            <a:pPr defTabSz="695325">
              <a:spcBef>
                <a:spcPct val="20000"/>
              </a:spcBef>
              <a:spcAft>
                <a:spcPct val="20000"/>
              </a:spcAft>
              <a:buSzPct val="90000"/>
              <a:buFont typeface="Arial" charset="0"/>
              <a:buNone/>
              <a:tabLst>
                <a:tab pos="450850" algn="l"/>
                <a:tab pos="722313" algn="l"/>
                <a:tab pos="1074738" algn="l"/>
                <a:tab pos="1427163" algn="l"/>
                <a:tab pos="1700213" algn="l"/>
              </a:tabLst>
            </a:pPr>
            <a:r>
              <a:rPr lang="en-GB" sz="2000" b="1" dirty="0" err="1" smtClean="0">
                <a:solidFill>
                  <a:srgbClr val="0066CC"/>
                </a:solidFill>
                <a:latin typeface="Arial" charset="0"/>
              </a:rPr>
              <a:t>Analisi</a:t>
            </a:r>
            <a:r>
              <a:rPr lang="en-GB" sz="2000" b="1" dirty="0" smtClean="0">
                <a:solidFill>
                  <a:srgbClr val="0066CC"/>
                </a:solidFill>
                <a:latin typeface="Arial" charset="0"/>
              </a:rPr>
              <a:t> </a:t>
            </a:r>
            <a:r>
              <a:rPr lang="en-GB" sz="2000" b="1" dirty="0" err="1" smtClean="0">
                <a:solidFill>
                  <a:srgbClr val="0066CC"/>
                </a:solidFill>
                <a:latin typeface="Arial" charset="0"/>
              </a:rPr>
              <a:t>costi</a:t>
            </a:r>
            <a:r>
              <a:rPr lang="en-GB" sz="2000" b="1" dirty="0" smtClean="0">
                <a:solidFill>
                  <a:srgbClr val="0066CC"/>
                </a:solidFill>
                <a:latin typeface="Arial" charset="0"/>
              </a:rPr>
              <a:t> </a:t>
            </a:r>
            <a:r>
              <a:rPr lang="en-GB" sz="2000" b="1" dirty="0" err="1" smtClean="0">
                <a:solidFill>
                  <a:srgbClr val="0066CC"/>
                </a:solidFill>
                <a:latin typeface="Arial" charset="0"/>
              </a:rPr>
              <a:t>benefici</a:t>
            </a:r>
            <a:r>
              <a:rPr lang="en-GB" sz="2000" b="1" dirty="0" smtClean="0">
                <a:solidFill>
                  <a:srgbClr val="0066CC"/>
                </a:solidFill>
                <a:latin typeface="Arial" charset="0"/>
              </a:rPr>
              <a:t>: </a:t>
            </a:r>
            <a:r>
              <a:rPr lang="en-GB" sz="2000" b="1" dirty="0" err="1" smtClean="0">
                <a:solidFill>
                  <a:srgbClr val="0066CC"/>
                </a:solidFill>
                <a:latin typeface="Arial" charset="0"/>
              </a:rPr>
              <a:t>comparazione</a:t>
            </a:r>
            <a:r>
              <a:rPr lang="en-GB" sz="2000" b="1" dirty="0" smtClean="0">
                <a:solidFill>
                  <a:srgbClr val="0066CC"/>
                </a:solidFill>
                <a:latin typeface="Arial" charset="0"/>
              </a:rPr>
              <a:t> </a:t>
            </a:r>
            <a:r>
              <a:rPr lang="en-GB" sz="2000" b="1" dirty="0" err="1" smtClean="0">
                <a:solidFill>
                  <a:srgbClr val="0066CC"/>
                </a:solidFill>
                <a:latin typeface="Arial" charset="0"/>
              </a:rPr>
              <a:t>dei</a:t>
            </a:r>
            <a:r>
              <a:rPr lang="en-GB" sz="2000" b="1" dirty="0" smtClean="0">
                <a:solidFill>
                  <a:srgbClr val="0066CC"/>
                </a:solidFill>
                <a:latin typeface="Arial" charset="0"/>
              </a:rPr>
              <a:t> </a:t>
            </a:r>
            <a:r>
              <a:rPr lang="en-GB" sz="2000" b="1" dirty="0" err="1" smtClean="0">
                <a:solidFill>
                  <a:srgbClr val="0066CC"/>
                </a:solidFill>
                <a:latin typeface="Arial" charset="0"/>
              </a:rPr>
              <a:t>diversi</a:t>
            </a:r>
            <a:r>
              <a:rPr lang="en-GB" sz="2000" b="1" dirty="0" smtClean="0">
                <a:solidFill>
                  <a:srgbClr val="0066CC"/>
                </a:solidFill>
                <a:latin typeface="Arial" charset="0"/>
              </a:rPr>
              <a:t> </a:t>
            </a:r>
            <a:r>
              <a:rPr lang="en-GB" sz="2000" b="1" dirty="0" err="1" smtClean="0">
                <a:solidFill>
                  <a:srgbClr val="0066CC"/>
                </a:solidFill>
                <a:latin typeface="Arial" charset="0"/>
              </a:rPr>
              <a:t>impatti</a:t>
            </a:r>
            <a:endParaRPr lang="en-GB" sz="2000" b="1" dirty="0" smtClean="0">
              <a:solidFill>
                <a:srgbClr val="0066CC"/>
              </a:solidFill>
              <a:latin typeface="Arial" charset="0"/>
            </a:endParaRPr>
          </a:p>
        </p:txBody>
      </p:sp>
      <p:sp>
        <p:nvSpPr>
          <p:cNvPr id="4" name="Rectangle 6"/>
          <p:cNvSpPr>
            <a:spLocks noChangeArrowheads="1"/>
          </p:cNvSpPr>
          <p:nvPr/>
        </p:nvSpPr>
        <p:spPr bwMode="auto">
          <a:xfrm>
            <a:off x="6572264" y="2214554"/>
            <a:ext cx="1511300" cy="304800"/>
          </a:xfrm>
          <a:prstGeom prst="rect">
            <a:avLst/>
          </a:prstGeom>
          <a:noFill/>
          <a:ln w="9525" algn="ctr">
            <a:noFill/>
            <a:miter lim="800000"/>
            <a:headEnd/>
            <a:tailEnd/>
          </a:ln>
          <a:effectLst/>
        </p:spPr>
        <p:txBody>
          <a:bodyPr lIns="0" tIns="0" rIns="0" bIns="0" anchor="ctr">
            <a:spAutoFit/>
          </a:bodyPr>
          <a:lstStyle/>
          <a:p>
            <a:pPr algn="ctr"/>
            <a:r>
              <a:rPr lang="en-GB" sz="1000" b="0" dirty="0"/>
              <a:t>Reduction of external cost caused by modal shift</a:t>
            </a:r>
            <a:endParaRPr lang="en-US" sz="1000" b="0" dirty="0"/>
          </a:p>
        </p:txBody>
      </p:sp>
      <p:sp>
        <p:nvSpPr>
          <p:cNvPr id="5" name="Rectangle 7"/>
          <p:cNvSpPr>
            <a:spLocks noChangeArrowheads="1"/>
          </p:cNvSpPr>
          <p:nvPr/>
        </p:nvSpPr>
        <p:spPr bwMode="auto">
          <a:xfrm>
            <a:off x="8064500" y="2214554"/>
            <a:ext cx="1079500" cy="304800"/>
          </a:xfrm>
          <a:prstGeom prst="rect">
            <a:avLst/>
          </a:prstGeom>
          <a:noFill/>
          <a:ln w="9525" algn="ctr">
            <a:noFill/>
            <a:miter lim="800000"/>
            <a:headEnd/>
            <a:tailEnd/>
          </a:ln>
          <a:effectLst/>
        </p:spPr>
        <p:txBody>
          <a:bodyPr lIns="0" tIns="0" rIns="0" bIns="0" anchor="ctr">
            <a:spAutoFit/>
          </a:bodyPr>
          <a:lstStyle/>
          <a:p>
            <a:pPr algn="ctr"/>
            <a:r>
              <a:rPr lang="en-GB" sz="1000" b="0" dirty="0"/>
              <a:t>Reduction in personnel costs</a:t>
            </a:r>
            <a:endParaRPr lang="en-US" sz="1000" b="0" dirty="0"/>
          </a:p>
        </p:txBody>
      </p:sp>
      <p:sp>
        <p:nvSpPr>
          <p:cNvPr id="6" name="Rectangle 8"/>
          <p:cNvSpPr>
            <a:spLocks noChangeArrowheads="1"/>
          </p:cNvSpPr>
          <p:nvPr/>
        </p:nvSpPr>
        <p:spPr bwMode="auto">
          <a:xfrm>
            <a:off x="6072198" y="3643314"/>
            <a:ext cx="2232025" cy="304800"/>
          </a:xfrm>
          <a:prstGeom prst="rect">
            <a:avLst/>
          </a:prstGeom>
          <a:noFill/>
          <a:ln w="9525" algn="ctr">
            <a:noFill/>
            <a:miter lim="800000"/>
            <a:headEnd/>
            <a:tailEnd/>
          </a:ln>
          <a:effectLst/>
        </p:spPr>
        <p:txBody>
          <a:bodyPr lIns="0" tIns="0" rIns="0" bIns="0" anchor="ctr">
            <a:spAutoFit/>
          </a:bodyPr>
          <a:lstStyle/>
          <a:p>
            <a:pPr algn="ctr"/>
            <a:r>
              <a:rPr lang="en-GB" sz="1000" b="0" dirty="0"/>
              <a:t>Reduction of costs for improvement of </a:t>
            </a:r>
            <a:r>
              <a:rPr lang="en-GB" sz="1000" b="0" dirty="0" err="1"/>
              <a:t>punct</a:t>
            </a:r>
            <a:r>
              <a:rPr lang="en-GB" sz="1000" b="0" dirty="0"/>
              <a:t>. Rate on goods</a:t>
            </a:r>
            <a:endParaRPr lang="en-US" sz="1000" b="0" dirty="0"/>
          </a:p>
        </p:txBody>
      </p:sp>
      <p:sp>
        <p:nvSpPr>
          <p:cNvPr id="7" name="Rectangle 9"/>
          <p:cNvSpPr>
            <a:spLocks noChangeArrowheads="1"/>
          </p:cNvSpPr>
          <p:nvPr/>
        </p:nvSpPr>
        <p:spPr bwMode="auto">
          <a:xfrm>
            <a:off x="6072198" y="1785926"/>
            <a:ext cx="2705126" cy="184666"/>
          </a:xfrm>
          <a:prstGeom prst="rect">
            <a:avLst/>
          </a:prstGeom>
          <a:noFill/>
          <a:ln w="9525" algn="ctr">
            <a:noFill/>
            <a:miter lim="800000"/>
            <a:headEnd/>
            <a:tailEnd/>
          </a:ln>
          <a:effectLst/>
        </p:spPr>
        <p:txBody>
          <a:bodyPr wrap="square" lIns="0" tIns="0" rIns="0" bIns="0" anchor="ctr">
            <a:spAutoFit/>
          </a:bodyPr>
          <a:lstStyle/>
          <a:p>
            <a:r>
              <a:rPr lang="en-GB" sz="1200" dirty="0"/>
              <a:t>Focus on benefits (Policy Option C)</a:t>
            </a:r>
            <a:endParaRPr lang="en-US" sz="1200" dirty="0"/>
          </a:p>
        </p:txBody>
      </p:sp>
      <p:sp>
        <p:nvSpPr>
          <p:cNvPr id="8" name="AutoShape 11"/>
          <p:cNvSpPr>
            <a:spLocks noChangeArrowheads="1"/>
          </p:cNvSpPr>
          <p:nvPr/>
        </p:nvSpPr>
        <p:spPr bwMode="auto">
          <a:xfrm>
            <a:off x="5786446" y="1928802"/>
            <a:ext cx="215900" cy="4319588"/>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
        <p:nvSpPr>
          <p:cNvPr id="9" name="Rectangle 16"/>
          <p:cNvSpPr>
            <a:spLocks noChangeArrowheads="1"/>
          </p:cNvSpPr>
          <p:nvPr/>
        </p:nvSpPr>
        <p:spPr bwMode="auto">
          <a:xfrm>
            <a:off x="1285852" y="1643050"/>
            <a:ext cx="4724400" cy="182562"/>
          </a:xfrm>
          <a:prstGeom prst="rect">
            <a:avLst/>
          </a:prstGeom>
          <a:noFill/>
          <a:ln w="9525" algn="ctr">
            <a:noFill/>
            <a:miter lim="800000"/>
            <a:headEnd/>
            <a:tailEnd/>
          </a:ln>
          <a:effectLst/>
        </p:spPr>
        <p:txBody>
          <a:bodyPr lIns="0" tIns="0" rIns="0" bIns="0" anchor="ctr">
            <a:spAutoFit/>
          </a:bodyPr>
          <a:lstStyle/>
          <a:p>
            <a:r>
              <a:rPr lang="en-GB" sz="1200" dirty="0"/>
              <a:t>Total Cost and Benefit (Values in M€)</a:t>
            </a:r>
            <a:endParaRPr lang="en-US" sz="1200" dirty="0"/>
          </a:p>
        </p:txBody>
      </p:sp>
      <p:sp>
        <p:nvSpPr>
          <p:cNvPr id="11" name="Line 21"/>
          <p:cNvSpPr>
            <a:spLocks noChangeShapeType="1"/>
          </p:cNvSpPr>
          <p:nvPr/>
        </p:nvSpPr>
        <p:spPr bwMode="auto">
          <a:xfrm>
            <a:off x="6000760" y="2071678"/>
            <a:ext cx="2952750" cy="0"/>
          </a:xfrm>
          <a:prstGeom prst="line">
            <a:avLst/>
          </a:prstGeom>
          <a:noFill/>
          <a:ln w="9525">
            <a:solidFill>
              <a:schemeClr val="tx1"/>
            </a:solidFill>
            <a:round/>
            <a:headEnd/>
            <a:tailEnd/>
          </a:ln>
          <a:effectLst/>
        </p:spPr>
        <p:txBody>
          <a:bodyPr lIns="0" tIns="0" rIns="0" bIns="0"/>
          <a:lstStyle/>
          <a:p>
            <a:endParaRPr lang="it-IT"/>
          </a:p>
        </p:txBody>
      </p:sp>
      <p:graphicFrame>
        <p:nvGraphicFramePr>
          <p:cNvPr id="12" name="Group 58"/>
          <p:cNvGraphicFramePr>
            <a:graphicFrameLocks/>
          </p:cNvGraphicFramePr>
          <p:nvPr/>
        </p:nvGraphicFramePr>
        <p:xfrm>
          <a:off x="6072198" y="5143512"/>
          <a:ext cx="2808288" cy="764640"/>
        </p:xfrm>
        <a:graphic>
          <a:graphicData uri="http://schemas.openxmlformats.org/drawingml/2006/table">
            <a:tbl>
              <a:tblPr/>
              <a:tblGrid>
                <a:gridCol w="703263"/>
                <a:gridCol w="701675"/>
                <a:gridCol w="700087"/>
                <a:gridCol w="703263"/>
              </a:tblGrid>
              <a:tr h="227880">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dirty="0" smtClean="0">
                          <a:ln>
                            <a:noFill/>
                          </a:ln>
                          <a:solidFill>
                            <a:schemeClr val="tx1"/>
                          </a:solidFill>
                          <a:effectLst/>
                          <a:latin typeface="Arial" charset="0"/>
                          <a:cs typeface="Arial" charset="0"/>
                        </a:rPr>
                        <a:t>PO B1</a:t>
                      </a:r>
                      <a:endParaRPr kumimoji="0" lang="en-US" sz="1200" b="0" i="0" u="none" strike="noStrike" cap="none" normalizeH="0" baseline="0" dirty="0" smtClean="0">
                        <a:ln>
                          <a:noFill/>
                        </a:ln>
                        <a:solidFill>
                          <a:schemeClr val="tx1"/>
                        </a:solidFill>
                        <a:effectLst/>
                        <a:latin typeface="Arial" charset="0"/>
                        <a:cs typeface="Arial" charset="0"/>
                      </a:endParaRPr>
                    </a:p>
                  </a:txBody>
                  <a:tcPr marL="36000" marR="36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PO B2</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PO C</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IRR Low</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8.9%</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61.3%</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60.7%</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300">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dirty="0" smtClean="0">
                          <a:ln>
                            <a:noFill/>
                          </a:ln>
                          <a:solidFill>
                            <a:schemeClr val="tx1"/>
                          </a:solidFill>
                          <a:effectLst/>
                          <a:latin typeface="Arial" charset="0"/>
                          <a:cs typeface="Arial" charset="0"/>
                        </a:rPr>
                        <a:t>IRR high</a:t>
                      </a:r>
                      <a:endParaRPr kumimoji="0" lang="en-US" sz="1200" b="0" i="0" u="none" strike="noStrike" cap="none" normalizeH="0" baseline="0" dirty="0" smtClean="0">
                        <a:ln>
                          <a:noFill/>
                        </a:ln>
                        <a:solidFill>
                          <a:schemeClr val="tx1"/>
                        </a:solidFill>
                        <a:effectLst/>
                        <a:latin typeface="Arial" charset="0"/>
                        <a:cs typeface="Arial" charset="0"/>
                      </a:endParaRPr>
                    </a:p>
                  </a:txBody>
                  <a:tcPr marL="36000" marR="36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12.0%</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smtClean="0">
                          <a:ln>
                            <a:noFill/>
                          </a:ln>
                          <a:solidFill>
                            <a:schemeClr val="tx1"/>
                          </a:solidFill>
                          <a:effectLst/>
                          <a:latin typeface="Arial" charset="0"/>
                          <a:cs typeface="Arial" charset="0"/>
                        </a:rPr>
                        <a:t>62.5%</a:t>
                      </a:r>
                      <a:endParaRPr kumimoji="0" lang="en-US" sz="12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it-IT" sz="1200" b="0" i="0" u="none" strike="noStrike" cap="none" normalizeH="0" baseline="0" dirty="0" smtClean="0">
                          <a:ln>
                            <a:noFill/>
                          </a:ln>
                          <a:solidFill>
                            <a:schemeClr val="tx1"/>
                          </a:solidFill>
                          <a:effectLst/>
                          <a:latin typeface="Arial" charset="0"/>
                          <a:cs typeface="Arial" charset="0"/>
                        </a:rPr>
                        <a:t>61.9%</a:t>
                      </a:r>
                      <a:endParaRPr kumimoji="0" lang="en-US" sz="12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 name="Rectangle 59"/>
          <p:cNvSpPr>
            <a:spLocks noChangeArrowheads="1"/>
          </p:cNvSpPr>
          <p:nvPr/>
        </p:nvSpPr>
        <p:spPr bwMode="auto">
          <a:xfrm>
            <a:off x="6000760" y="4714884"/>
            <a:ext cx="3419475" cy="182563"/>
          </a:xfrm>
          <a:prstGeom prst="rect">
            <a:avLst/>
          </a:prstGeom>
          <a:noFill/>
          <a:ln w="9525" algn="ctr">
            <a:noFill/>
            <a:miter lim="800000"/>
            <a:headEnd/>
            <a:tailEnd/>
          </a:ln>
          <a:effectLst/>
        </p:spPr>
        <p:txBody>
          <a:bodyPr lIns="0" tIns="0" rIns="0" bIns="0" anchor="ctr">
            <a:spAutoFit/>
          </a:bodyPr>
          <a:lstStyle/>
          <a:p>
            <a:r>
              <a:rPr lang="en-GB" sz="1200" dirty="0"/>
              <a:t>IRR related to different Policy Options</a:t>
            </a:r>
            <a:endParaRPr lang="en-US" sz="1200" dirty="0"/>
          </a:p>
        </p:txBody>
      </p:sp>
      <p:sp>
        <p:nvSpPr>
          <p:cNvPr id="14" name="Line 60"/>
          <p:cNvSpPr>
            <a:spLocks noChangeShapeType="1"/>
          </p:cNvSpPr>
          <p:nvPr/>
        </p:nvSpPr>
        <p:spPr bwMode="auto">
          <a:xfrm>
            <a:off x="6000760" y="4714884"/>
            <a:ext cx="2952750" cy="0"/>
          </a:xfrm>
          <a:prstGeom prst="line">
            <a:avLst/>
          </a:prstGeom>
          <a:noFill/>
          <a:ln w="9525">
            <a:solidFill>
              <a:schemeClr val="tx1"/>
            </a:solidFill>
            <a:round/>
            <a:headEnd/>
            <a:tailEnd/>
          </a:ln>
          <a:effectLst/>
        </p:spPr>
        <p:txBody>
          <a:bodyPr lIns="0" tIns="0" rIns="0" bIns="0"/>
          <a:lstStyle/>
          <a:p>
            <a:endParaRPr lang="it-IT"/>
          </a:p>
        </p:txBody>
      </p:sp>
      <p:pic>
        <p:nvPicPr>
          <p:cNvPr id="15" name="Picture 61"/>
          <p:cNvPicPr>
            <a:picLocks noChangeAspect="1" noChangeArrowheads="1"/>
          </p:cNvPicPr>
          <p:nvPr/>
        </p:nvPicPr>
        <p:blipFill>
          <a:blip r:embed="rId2"/>
          <a:srcRect/>
          <a:stretch>
            <a:fillRect/>
          </a:stretch>
        </p:blipFill>
        <p:spPr bwMode="auto">
          <a:xfrm>
            <a:off x="5715008" y="2285992"/>
            <a:ext cx="3298825" cy="1616075"/>
          </a:xfrm>
          <a:prstGeom prst="rect">
            <a:avLst/>
          </a:prstGeom>
          <a:noFill/>
          <a:ln w="9525" algn="ctr">
            <a:noFill/>
            <a:miter lim="800000"/>
            <a:headEnd/>
            <a:tailEnd/>
          </a:ln>
          <a:effectLst/>
        </p:spPr>
      </p:pic>
      <p:sp>
        <p:nvSpPr>
          <p:cNvPr id="16" name="Rectangle 63"/>
          <p:cNvSpPr>
            <a:spLocks noChangeArrowheads="1"/>
          </p:cNvSpPr>
          <p:nvPr/>
        </p:nvSpPr>
        <p:spPr bwMode="auto">
          <a:xfrm>
            <a:off x="8569325" y="3286124"/>
            <a:ext cx="574675" cy="457200"/>
          </a:xfrm>
          <a:prstGeom prst="rect">
            <a:avLst/>
          </a:prstGeom>
          <a:noFill/>
          <a:ln w="9525" algn="ctr">
            <a:noFill/>
            <a:miter lim="800000"/>
            <a:headEnd/>
            <a:tailEnd/>
          </a:ln>
          <a:effectLst/>
        </p:spPr>
        <p:txBody>
          <a:bodyPr lIns="0" tIns="0" rIns="0" bIns="0" anchor="ctr">
            <a:spAutoFit/>
          </a:bodyPr>
          <a:lstStyle/>
          <a:p>
            <a:pPr algn="ctr"/>
            <a:r>
              <a:rPr lang="en-GB" sz="1000" b="0" dirty="0" smtClean="0"/>
              <a:t>Red. </a:t>
            </a:r>
            <a:r>
              <a:rPr lang="en-GB" sz="1000" b="0" dirty="0"/>
              <a:t>delay on vessel costs</a:t>
            </a:r>
            <a:endParaRPr lang="en-US" sz="1000" b="0" dirty="0"/>
          </a:p>
        </p:txBody>
      </p:sp>
      <p:pic>
        <p:nvPicPr>
          <p:cNvPr id="17" name="Picture 67"/>
          <p:cNvPicPr>
            <a:picLocks noChangeAspect="1" noChangeArrowheads="1"/>
          </p:cNvPicPr>
          <p:nvPr/>
        </p:nvPicPr>
        <p:blipFill>
          <a:blip r:embed="rId3"/>
          <a:srcRect/>
          <a:stretch>
            <a:fillRect/>
          </a:stretch>
        </p:blipFill>
        <p:spPr bwMode="auto">
          <a:xfrm>
            <a:off x="1000100" y="1857364"/>
            <a:ext cx="4778373" cy="2139033"/>
          </a:xfrm>
          <a:prstGeom prst="rect">
            <a:avLst/>
          </a:prstGeom>
          <a:noFill/>
          <a:ln w="9525" algn="ctr">
            <a:noFill/>
            <a:miter lim="800000"/>
            <a:headEnd/>
            <a:tailEnd/>
          </a:ln>
          <a:effectLst/>
        </p:spPr>
      </p:pic>
      <p:pic>
        <p:nvPicPr>
          <p:cNvPr id="18" name="Picture 70"/>
          <p:cNvPicPr>
            <a:picLocks noChangeAspect="1" noChangeArrowheads="1"/>
          </p:cNvPicPr>
          <p:nvPr/>
        </p:nvPicPr>
        <p:blipFill>
          <a:blip r:embed="rId4"/>
          <a:srcRect/>
          <a:stretch>
            <a:fillRect/>
          </a:stretch>
        </p:blipFill>
        <p:spPr bwMode="auto">
          <a:xfrm>
            <a:off x="1000100" y="4214818"/>
            <a:ext cx="4849810" cy="2170586"/>
          </a:xfrm>
          <a:prstGeom prst="rect">
            <a:avLst/>
          </a:prstGeom>
          <a:noFill/>
          <a:ln w="9525" algn="ctr">
            <a:noFill/>
            <a:miter lim="800000"/>
            <a:headEnd/>
            <a:tailEnd/>
          </a:ln>
          <a:effectLst/>
        </p:spPr>
      </p:pic>
      <p:sp>
        <p:nvSpPr>
          <p:cNvPr id="19" name="Rectangle 19"/>
          <p:cNvSpPr>
            <a:spLocks noChangeArrowheads="1"/>
          </p:cNvSpPr>
          <p:nvPr/>
        </p:nvSpPr>
        <p:spPr bwMode="auto">
          <a:xfrm>
            <a:off x="1285852" y="3929066"/>
            <a:ext cx="4724400" cy="182562"/>
          </a:xfrm>
          <a:prstGeom prst="rect">
            <a:avLst/>
          </a:prstGeom>
          <a:noFill/>
          <a:ln w="9525" algn="ctr">
            <a:noFill/>
            <a:miter lim="800000"/>
            <a:headEnd/>
            <a:tailEnd/>
          </a:ln>
          <a:effectLst/>
        </p:spPr>
        <p:txBody>
          <a:bodyPr lIns="0" tIns="0" rIns="0" bIns="0" anchor="ctr">
            <a:spAutoFit/>
          </a:bodyPr>
          <a:lstStyle/>
          <a:p>
            <a:r>
              <a:rPr lang="en-GB" sz="1200" dirty="0"/>
              <a:t>Total Cost and Benefit related to personnel  and Ship (M€)</a:t>
            </a:r>
            <a:endParaRPr 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28728" y="500042"/>
            <a:ext cx="4043362" cy="439718"/>
          </a:xfrm>
        </p:spPr>
        <p:txBody>
          <a:bodyPr/>
          <a:lstStyle/>
          <a:p>
            <a:pPr algn="l"/>
            <a:r>
              <a:rPr lang="it-IT" sz="2000" b="1" kern="1200" dirty="0" smtClean="0">
                <a:solidFill>
                  <a:srgbClr val="0066CC"/>
                </a:solidFill>
                <a:latin typeface="Arial" charset="0"/>
                <a:ea typeface="+mn-ea"/>
                <a:cs typeface="+mn-cs"/>
              </a:rPr>
              <a:t>Conclusioni</a:t>
            </a:r>
          </a:p>
        </p:txBody>
      </p:sp>
      <p:sp>
        <p:nvSpPr>
          <p:cNvPr id="3" name="CasellaDiTesto 2"/>
          <p:cNvSpPr txBox="1"/>
          <p:nvPr/>
        </p:nvSpPr>
        <p:spPr>
          <a:xfrm>
            <a:off x="1428728" y="1714488"/>
            <a:ext cx="7286676" cy="3539430"/>
          </a:xfrm>
          <a:prstGeom prst="rect">
            <a:avLst/>
          </a:prstGeom>
          <a:noFill/>
        </p:spPr>
        <p:txBody>
          <a:bodyPr wrap="square" rtlCol="0">
            <a:spAutoFit/>
          </a:bodyPr>
          <a:lstStyle/>
          <a:p>
            <a:pPr>
              <a:buFont typeface="Arial" pitchFamily="34" charset="0"/>
              <a:buChar char="•"/>
            </a:pPr>
            <a:r>
              <a:rPr lang="it-IT" sz="1400" dirty="0" smtClean="0">
                <a:latin typeface="+mn-lt"/>
              </a:rPr>
              <a:t>La comparazione totale dei costi e dei benefici, per tutte le opzioni, ha mostrato risultati positivi: a fronte di costi di implementazioni trascurabili si possono ottenere grandi benefici a livello comunitario. Nel caso in cui siano considerati solo i benefici interni (correlati solamente alle operazioni SSS), la comparazione fra costi e benefici risulta più bilanciata. </a:t>
            </a:r>
          </a:p>
          <a:p>
            <a:endParaRPr lang="it-IT" sz="1050" dirty="0" smtClean="0">
              <a:latin typeface="+mn-lt"/>
            </a:endParaRPr>
          </a:p>
          <a:p>
            <a:pPr>
              <a:buFont typeface="Arial" pitchFamily="34" charset="0"/>
              <a:buChar char="•"/>
            </a:pPr>
            <a:r>
              <a:rPr lang="it-IT" sz="1400" dirty="0" err="1" smtClean="0">
                <a:latin typeface="+mn-lt"/>
              </a:rPr>
              <a:t>Trade</a:t>
            </a:r>
            <a:r>
              <a:rPr lang="it-IT" sz="1400" dirty="0" smtClean="0">
                <a:latin typeface="+mn-lt"/>
              </a:rPr>
              <a:t> off fra semplificazione procedure perorata dalla (DG TREN e DG MARE) e riduzione della </a:t>
            </a:r>
            <a:r>
              <a:rPr lang="it-IT" sz="1400" i="1" dirty="0" smtClean="0">
                <a:latin typeface="+mn-lt"/>
              </a:rPr>
              <a:t>security</a:t>
            </a:r>
            <a:r>
              <a:rPr lang="it-IT" sz="1400" dirty="0" smtClean="0">
                <a:latin typeface="+mn-lt"/>
              </a:rPr>
              <a:t> potenziale dovuta alla riduzione di controlli doganali (DG TAXUD) che dovranno essere superate.</a:t>
            </a:r>
          </a:p>
          <a:p>
            <a:endParaRPr lang="it-IT" sz="1050" dirty="0" smtClean="0">
              <a:latin typeface="+mn-lt"/>
            </a:endParaRPr>
          </a:p>
          <a:p>
            <a:pPr>
              <a:buFont typeface="Arial" pitchFamily="34" charset="0"/>
              <a:buChar char="•"/>
            </a:pPr>
            <a:r>
              <a:rPr lang="it-IT" sz="1400" dirty="0" smtClean="0">
                <a:latin typeface="+mn-lt"/>
              </a:rPr>
              <a:t>Sussistono grandi differenze per quanto riguarda tempi delle operazioni e procedure fra nazioni e fra </a:t>
            </a:r>
            <a:r>
              <a:rPr lang="it-IT" sz="1400" i="1" dirty="0" err="1" smtClean="0">
                <a:latin typeface="+mn-lt"/>
              </a:rPr>
              <a:t>range</a:t>
            </a:r>
            <a:r>
              <a:rPr lang="it-IT" sz="1400" dirty="0" smtClean="0">
                <a:latin typeface="+mn-lt"/>
              </a:rPr>
              <a:t> portuali.</a:t>
            </a:r>
          </a:p>
          <a:p>
            <a:endParaRPr lang="it-IT" sz="1050" dirty="0" smtClean="0">
              <a:latin typeface="+mn-lt"/>
            </a:endParaRPr>
          </a:p>
          <a:p>
            <a:pPr>
              <a:buFont typeface="Arial" pitchFamily="34" charset="0"/>
              <a:buChar char="•"/>
            </a:pPr>
            <a:r>
              <a:rPr lang="it-IT" sz="1400" dirty="0" err="1" smtClean="0">
                <a:latin typeface="+mn-lt"/>
              </a:rPr>
              <a:t>Pilot</a:t>
            </a:r>
            <a:r>
              <a:rPr lang="it-IT" sz="1400" dirty="0" smtClean="0">
                <a:latin typeface="+mn-lt"/>
              </a:rPr>
              <a:t> </a:t>
            </a:r>
            <a:r>
              <a:rPr lang="it-IT" sz="1400" dirty="0" err="1" smtClean="0">
                <a:latin typeface="+mn-lt"/>
              </a:rPr>
              <a:t>exemption</a:t>
            </a:r>
            <a:r>
              <a:rPr lang="it-IT" sz="1400" dirty="0" smtClean="0">
                <a:latin typeface="+mn-lt"/>
              </a:rPr>
              <a:t> certificate e </a:t>
            </a:r>
            <a:r>
              <a:rPr lang="it-IT" sz="1400" dirty="0" err="1" smtClean="0">
                <a:latin typeface="+mn-lt"/>
              </a:rPr>
              <a:t>separation</a:t>
            </a:r>
            <a:r>
              <a:rPr lang="it-IT" sz="1400" dirty="0" smtClean="0">
                <a:latin typeface="+mn-lt"/>
              </a:rPr>
              <a:t> </a:t>
            </a:r>
            <a:r>
              <a:rPr lang="it-IT" sz="1400" dirty="0" err="1" smtClean="0">
                <a:latin typeface="+mn-lt"/>
              </a:rPr>
              <a:t>of</a:t>
            </a:r>
            <a:r>
              <a:rPr lang="it-IT" sz="1400" dirty="0" smtClean="0">
                <a:latin typeface="+mn-lt"/>
              </a:rPr>
              <a:t> </a:t>
            </a:r>
            <a:r>
              <a:rPr lang="it-IT" sz="1400" dirty="0" err="1" smtClean="0">
                <a:latin typeface="+mn-lt"/>
              </a:rPr>
              <a:t>areas</a:t>
            </a:r>
            <a:r>
              <a:rPr lang="it-IT" sz="1400" dirty="0" smtClean="0">
                <a:latin typeface="+mn-lt"/>
              </a:rPr>
              <a:t> in </a:t>
            </a:r>
            <a:r>
              <a:rPr lang="it-IT" sz="1400" dirty="0" err="1" smtClean="0">
                <a:latin typeface="+mn-lt"/>
              </a:rPr>
              <a:t>ports</a:t>
            </a:r>
            <a:r>
              <a:rPr lang="it-IT" sz="1400" dirty="0" smtClean="0">
                <a:latin typeface="+mn-lt"/>
              </a:rPr>
              <a:t> (</a:t>
            </a:r>
            <a:r>
              <a:rPr lang="it-IT" sz="1400" dirty="0" err="1" smtClean="0">
                <a:latin typeface="+mn-lt"/>
              </a:rPr>
              <a:t>non-EU</a:t>
            </a:r>
            <a:r>
              <a:rPr lang="it-IT" sz="1400" dirty="0" smtClean="0">
                <a:latin typeface="+mn-lt"/>
              </a:rPr>
              <a:t> </a:t>
            </a:r>
            <a:r>
              <a:rPr lang="it-IT" sz="1400" dirty="0" err="1" smtClean="0">
                <a:latin typeface="+mn-lt"/>
              </a:rPr>
              <a:t>goods</a:t>
            </a:r>
            <a:r>
              <a:rPr lang="it-IT" sz="1400" dirty="0" smtClean="0">
                <a:latin typeface="+mn-lt"/>
              </a:rPr>
              <a:t>, </a:t>
            </a:r>
            <a:r>
              <a:rPr lang="it-IT" sz="1400" dirty="0" err="1" smtClean="0">
                <a:latin typeface="+mn-lt"/>
              </a:rPr>
              <a:t>EU-goods</a:t>
            </a:r>
            <a:r>
              <a:rPr lang="it-IT" sz="1400" dirty="0" smtClean="0">
                <a:latin typeface="+mn-lt"/>
              </a:rPr>
              <a:t>, Schengen </a:t>
            </a:r>
            <a:r>
              <a:rPr lang="it-IT" sz="1400" dirty="0" err="1" smtClean="0">
                <a:latin typeface="+mn-lt"/>
              </a:rPr>
              <a:t>traffic</a:t>
            </a:r>
            <a:r>
              <a:rPr lang="it-IT" sz="1400" dirty="0" smtClean="0">
                <a:latin typeface="+mn-lt"/>
              </a:rPr>
              <a:t>). Misure infrastrutturali costose e non attuabili nella maggior parte </a:t>
            </a:r>
            <a:r>
              <a:rPr lang="it-IT" sz="1400" smtClean="0">
                <a:latin typeface="+mn-lt"/>
              </a:rPr>
              <a:t>dei porti.</a:t>
            </a:r>
            <a:endParaRPr lang="it-IT" sz="1400" dirty="0" smtClean="0">
              <a:latin typeface="+mn-lt"/>
            </a:endParaRPr>
          </a:p>
          <a:p>
            <a:endParaRPr lang="it-IT" sz="1050" dirty="0" smtClean="0">
              <a:latin typeface="+mn-lt"/>
            </a:endParaRPr>
          </a:p>
          <a:p>
            <a:pPr>
              <a:buFont typeface="Arial" pitchFamily="34" charset="0"/>
              <a:buChar char="•"/>
            </a:pPr>
            <a:r>
              <a:rPr lang="it-IT" sz="1400" dirty="0" smtClean="0">
                <a:latin typeface="+mn-lt"/>
              </a:rPr>
              <a:t>Il tema degli “</a:t>
            </a:r>
            <a:r>
              <a:rPr lang="it-IT" sz="1400" dirty="0" err="1" smtClean="0">
                <a:latin typeface="+mn-lt"/>
              </a:rPr>
              <a:t>Infected</a:t>
            </a:r>
            <a:r>
              <a:rPr lang="it-IT" sz="1400" dirty="0" smtClean="0">
                <a:latin typeface="+mn-lt"/>
              </a:rPr>
              <a:t> </a:t>
            </a:r>
            <a:r>
              <a:rPr lang="it-IT" sz="1400" dirty="0" err="1" smtClean="0">
                <a:latin typeface="+mn-lt"/>
              </a:rPr>
              <a:t>vessels</a:t>
            </a:r>
            <a:r>
              <a:rPr lang="it-IT" sz="1400" dirty="0" smtClean="0">
                <a:latin typeface="+mn-lt"/>
              </a:rPr>
              <a:t>” non è stato considerato.</a:t>
            </a:r>
          </a:p>
        </p:txBody>
      </p:sp>
      <p:sp>
        <p:nvSpPr>
          <p:cNvPr id="5" name="CasellaDiTesto 4"/>
          <p:cNvSpPr txBox="1"/>
          <p:nvPr/>
        </p:nvSpPr>
        <p:spPr>
          <a:xfrm>
            <a:off x="1357290" y="5429264"/>
            <a:ext cx="7358114" cy="830997"/>
          </a:xfrm>
          <a:prstGeom prst="rect">
            <a:avLst/>
          </a:prstGeom>
          <a:noFill/>
          <a:ln w="19050">
            <a:solidFill>
              <a:srgbClr val="6699FF"/>
            </a:solidFill>
          </a:ln>
        </p:spPr>
        <p:txBody>
          <a:bodyPr wrap="square" rtlCol="0">
            <a:spAutoFit/>
          </a:bodyPr>
          <a:lstStyle/>
          <a:p>
            <a:pPr algn="just"/>
            <a:r>
              <a:rPr lang="it-IT" sz="1600" dirty="0" smtClean="0">
                <a:latin typeface="+mn-lt"/>
              </a:rPr>
              <a:t>La commissione ha adottato nel gennaio 2009 una comunicazione ed una proposta legislativa sull’implementazione di un </a:t>
            </a:r>
            <a:r>
              <a:rPr lang="it-IT" sz="1600" i="1" dirty="0" err="1" smtClean="0">
                <a:latin typeface="+mn-lt"/>
              </a:rPr>
              <a:t>European</a:t>
            </a:r>
            <a:r>
              <a:rPr lang="it-IT" sz="1600" i="1" dirty="0" smtClean="0">
                <a:latin typeface="+mn-lt"/>
              </a:rPr>
              <a:t> </a:t>
            </a:r>
            <a:r>
              <a:rPr lang="it-IT" sz="1600" i="1" dirty="0" err="1" smtClean="0">
                <a:latin typeface="+mn-lt"/>
              </a:rPr>
              <a:t>Maritime</a:t>
            </a:r>
            <a:r>
              <a:rPr lang="it-IT" sz="1600" i="1" dirty="0" smtClean="0">
                <a:latin typeface="+mn-lt"/>
              </a:rPr>
              <a:t> </a:t>
            </a:r>
            <a:r>
              <a:rPr lang="it-IT" sz="1600" i="1" dirty="0" err="1" smtClean="0">
                <a:latin typeface="+mn-lt"/>
              </a:rPr>
              <a:t>Space</a:t>
            </a:r>
            <a:r>
              <a:rPr lang="it-IT" sz="1600" i="1" dirty="0" smtClean="0">
                <a:latin typeface="+mn-lt"/>
              </a:rPr>
              <a:t> </a:t>
            </a:r>
            <a:r>
              <a:rPr lang="it-IT" sz="1600" i="1" dirty="0" err="1" smtClean="0">
                <a:latin typeface="+mn-lt"/>
              </a:rPr>
              <a:t>without</a:t>
            </a:r>
            <a:r>
              <a:rPr lang="it-IT" sz="1600" i="1" dirty="0" smtClean="0">
                <a:latin typeface="+mn-lt"/>
              </a:rPr>
              <a:t> </a:t>
            </a:r>
            <a:r>
              <a:rPr lang="it-IT" sz="1600" i="1" dirty="0" err="1" smtClean="0">
                <a:latin typeface="+mn-lt"/>
              </a:rPr>
              <a:t>barriers</a:t>
            </a:r>
            <a:r>
              <a:rPr lang="it-IT" sz="1600" dirty="0" smtClean="0">
                <a:latin typeface="+mn-lt"/>
              </a:rPr>
              <a:t>, in cui vengono recepiti i maggiori risultati di questo studio</a:t>
            </a:r>
            <a:endParaRPr lang="it-IT" sz="1600" dirty="0">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107523" name="Rectangle 3"/>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107525" name="Text Box 5"/>
          <p:cNvSpPr txBox="1">
            <a:spLocks noChangeArrowheads="1"/>
          </p:cNvSpPr>
          <p:nvPr/>
        </p:nvSpPr>
        <p:spPr bwMode="auto">
          <a:xfrm>
            <a:off x="1928794" y="2428868"/>
            <a:ext cx="5262563" cy="366712"/>
          </a:xfrm>
          <a:prstGeom prst="rect">
            <a:avLst/>
          </a:prstGeom>
          <a:noFill/>
          <a:ln w="9525">
            <a:noFill/>
            <a:miter lim="800000"/>
            <a:headEnd/>
            <a:tailEnd/>
          </a:ln>
          <a:effectLst/>
        </p:spPr>
        <p:txBody>
          <a:bodyPr>
            <a:spAutoFit/>
          </a:bodyPr>
          <a:lstStyle/>
          <a:p>
            <a:pPr algn="ctr">
              <a:spcBef>
                <a:spcPct val="50000"/>
              </a:spcBef>
            </a:pPr>
            <a:r>
              <a:rPr lang="it-IT" sz="1800" i="1" dirty="0" smtClean="0">
                <a:latin typeface="Arial" charset="0"/>
                <a:cs typeface="Times New Roman" pitchFamily="18" charset="0"/>
              </a:rPr>
              <a:t>Andrea Tedeschi, Giuseppe Siciliano, Carlo Vaghi</a:t>
            </a:r>
            <a:endParaRPr lang="it-IT" sz="1800" dirty="0">
              <a:latin typeface="Arial" charset="0"/>
            </a:endParaRPr>
          </a:p>
        </p:txBody>
      </p:sp>
      <p:pic>
        <p:nvPicPr>
          <p:cNvPr id="107526" name="Picture 6"/>
          <p:cNvPicPr>
            <a:picLocks noChangeAspect="1" noChangeArrowheads="1"/>
          </p:cNvPicPr>
          <p:nvPr/>
        </p:nvPicPr>
        <p:blipFill>
          <a:blip r:embed="rId3"/>
          <a:srcRect/>
          <a:stretch>
            <a:fillRect/>
          </a:stretch>
        </p:blipFill>
        <p:spPr bwMode="auto">
          <a:xfrm>
            <a:off x="6156325" y="393700"/>
            <a:ext cx="2447925" cy="1549400"/>
          </a:xfrm>
          <a:prstGeom prst="rect">
            <a:avLst/>
          </a:prstGeom>
          <a:noFill/>
          <a:ln w="9525">
            <a:noFill/>
            <a:miter lim="800000"/>
            <a:headEnd/>
            <a:tailEnd/>
          </a:ln>
          <a:effectLst/>
        </p:spPr>
      </p:pic>
      <p:sp>
        <p:nvSpPr>
          <p:cNvPr id="107527" name="Rectangle 7"/>
          <p:cNvSpPr>
            <a:spLocks noChangeArrowheads="1"/>
          </p:cNvSpPr>
          <p:nvPr/>
        </p:nvSpPr>
        <p:spPr bwMode="auto">
          <a:xfrm>
            <a:off x="1331913" y="6080125"/>
            <a:ext cx="6769100" cy="733425"/>
          </a:xfrm>
          <a:prstGeom prst="rect">
            <a:avLst/>
          </a:prstGeom>
          <a:noFill/>
          <a:ln w="12700" cap="sq">
            <a:noFill/>
            <a:miter lim="800000"/>
            <a:headEnd type="none" w="sm" len="sm"/>
            <a:tailEnd type="none" w="sm" len="sm"/>
          </a:ln>
          <a:effectLst/>
        </p:spPr>
        <p:txBody>
          <a:bodyPr>
            <a:spAutoFit/>
          </a:bodyPr>
          <a:lstStyle/>
          <a:p>
            <a:pPr algn="ctr"/>
            <a:r>
              <a:rPr lang="it-IT" sz="1600" b="1" i="1" dirty="0" smtClean="0">
                <a:solidFill>
                  <a:schemeClr val="accent2"/>
                </a:solidFill>
                <a:latin typeface="Arial" charset="0"/>
              </a:rPr>
              <a:t>XI </a:t>
            </a:r>
            <a:r>
              <a:rPr lang="it-IT" sz="1600" b="1" i="1" dirty="0">
                <a:solidFill>
                  <a:schemeClr val="accent2"/>
                </a:solidFill>
                <a:latin typeface="Arial" charset="0"/>
              </a:rPr>
              <a:t>Riunione Scientifica SIET</a:t>
            </a:r>
          </a:p>
          <a:p>
            <a:pPr algn="ctr"/>
            <a:r>
              <a:rPr lang="it-IT" sz="1600" b="1" i="1" dirty="0" smtClean="0">
                <a:solidFill>
                  <a:schemeClr val="accent2"/>
                </a:solidFill>
                <a:latin typeface="Arial" charset="0"/>
              </a:rPr>
              <a:t>Trieste, 16-18 </a:t>
            </a:r>
            <a:r>
              <a:rPr lang="it-IT" sz="1600" b="1" i="1" dirty="0">
                <a:solidFill>
                  <a:schemeClr val="accent2"/>
                </a:solidFill>
                <a:latin typeface="Arial" charset="0"/>
              </a:rPr>
              <a:t>giugno </a:t>
            </a:r>
            <a:r>
              <a:rPr lang="it-IT" sz="1600" b="1" i="1" dirty="0" smtClean="0">
                <a:solidFill>
                  <a:schemeClr val="accent2"/>
                </a:solidFill>
                <a:latin typeface="Arial" charset="0"/>
              </a:rPr>
              <a:t>2009</a:t>
            </a:r>
            <a:endParaRPr lang="it-IT" sz="1600" b="1" i="1" dirty="0">
              <a:solidFill>
                <a:schemeClr val="accent2"/>
              </a:solidFill>
              <a:latin typeface="Arial" charset="0"/>
            </a:endParaRPr>
          </a:p>
          <a:p>
            <a:pPr algn="ctr"/>
            <a:endParaRPr lang="it-IT" sz="1000" b="1" i="1" dirty="0">
              <a:solidFill>
                <a:schemeClr val="accent2"/>
              </a:solidFill>
              <a:latin typeface="Arial" charset="0"/>
            </a:endParaRPr>
          </a:p>
        </p:txBody>
      </p:sp>
      <p:sp>
        <p:nvSpPr>
          <p:cNvPr id="107528" name="Text Box 8"/>
          <p:cNvSpPr txBox="1">
            <a:spLocks noChangeArrowheads="1"/>
          </p:cNvSpPr>
          <p:nvPr/>
        </p:nvSpPr>
        <p:spPr bwMode="auto">
          <a:xfrm>
            <a:off x="2555875" y="2954338"/>
            <a:ext cx="4032250" cy="2351087"/>
          </a:xfrm>
          <a:prstGeom prst="rect">
            <a:avLst/>
          </a:prstGeom>
          <a:noFill/>
          <a:ln w="9525">
            <a:noFill/>
            <a:miter lim="800000"/>
            <a:headEnd/>
            <a:tailEnd/>
          </a:ln>
          <a:effectLst/>
        </p:spPr>
        <p:txBody>
          <a:bodyPr>
            <a:spAutoFit/>
          </a:bodyPr>
          <a:lstStyle/>
          <a:p>
            <a:pPr algn="ctr">
              <a:spcBef>
                <a:spcPct val="50000"/>
              </a:spcBef>
            </a:pPr>
            <a:r>
              <a:rPr lang="it-IT" sz="1600" b="1" dirty="0">
                <a:latin typeface="Arial" charset="0"/>
              </a:rPr>
              <a:t>GRAZIE PER L’ATTENZIONE</a:t>
            </a:r>
          </a:p>
          <a:p>
            <a:pPr algn="ctr">
              <a:spcBef>
                <a:spcPct val="50000"/>
              </a:spcBef>
            </a:pPr>
            <a:endParaRPr lang="it-IT" sz="1600" b="1" dirty="0">
              <a:latin typeface="Arial" charset="0"/>
            </a:endParaRPr>
          </a:p>
          <a:p>
            <a:pPr algn="ctr">
              <a:spcBef>
                <a:spcPct val="50000"/>
              </a:spcBef>
            </a:pPr>
            <a:r>
              <a:rPr lang="it-IT" b="1" dirty="0" err="1">
                <a:solidFill>
                  <a:schemeClr val="accent2"/>
                </a:solidFill>
                <a:latin typeface="Arial" charset="0"/>
              </a:rPr>
              <a:t>memit.unibocconi.it</a:t>
            </a:r>
            <a:r>
              <a:rPr lang="it-IT" b="1" dirty="0">
                <a:solidFill>
                  <a:schemeClr val="accent2"/>
                </a:solidFill>
                <a:latin typeface="Arial" charset="0"/>
              </a:rPr>
              <a:t/>
            </a:r>
            <a:br>
              <a:rPr lang="it-IT" b="1" dirty="0">
                <a:solidFill>
                  <a:schemeClr val="accent2"/>
                </a:solidFill>
                <a:latin typeface="Arial" charset="0"/>
              </a:rPr>
            </a:br>
            <a:r>
              <a:rPr lang="it-IT" sz="1600" dirty="0">
                <a:latin typeface="Arial" charset="0"/>
              </a:rPr>
              <a:t>Master Universitario</a:t>
            </a:r>
            <a:br>
              <a:rPr lang="it-IT" sz="1600" dirty="0">
                <a:latin typeface="Arial" charset="0"/>
              </a:rPr>
            </a:br>
            <a:r>
              <a:rPr lang="it-IT" sz="1600" dirty="0">
                <a:latin typeface="Arial" charset="0"/>
              </a:rPr>
              <a:t>in Economia e Management dei Trasporti, della Logistica e delle Infrastrutture</a:t>
            </a:r>
          </a:p>
          <a:p>
            <a:pPr algn="ctr">
              <a:spcBef>
                <a:spcPct val="50000"/>
              </a:spcBef>
            </a:pPr>
            <a:endParaRPr lang="it-IT" sz="1600" b="1" dirty="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5"/>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52230" name="Rectangle 6"/>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52233" name="Text Box 9"/>
          <p:cNvSpPr txBox="1">
            <a:spLocks noChangeArrowheads="1"/>
          </p:cNvSpPr>
          <p:nvPr/>
        </p:nvSpPr>
        <p:spPr bwMode="auto">
          <a:xfrm>
            <a:off x="1371600" y="533400"/>
            <a:ext cx="7010400" cy="400110"/>
          </a:xfrm>
          <a:prstGeom prst="rect">
            <a:avLst/>
          </a:prstGeom>
          <a:noFill/>
          <a:ln w="9525">
            <a:noFill/>
            <a:miter lim="800000"/>
            <a:headEnd/>
            <a:tailEnd/>
          </a:ln>
          <a:effectLst/>
        </p:spPr>
        <p:txBody>
          <a:bodyPr>
            <a:spAutoFit/>
          </a:bodyPr>
          <a:lstStyle/>
          <a:p>
            <a:r>
              <a:rPr lang="it-IT" sz="2000" b="1" dirty="0">
                <a:solidFill>
                  <a:srgbClr val="0066CC"/>
                </a:solidFill>
                <a:latin typeface="Arial" charset="0"/>
              </a:rPr>
              <a:t>Sommario</a:t>
            </a:r>
          </a:p>
        </p:txBody>
      </p:sp>
      <p:sp>
        <p:nvSpPr>
          <p:cNvPr id="52234" name="Rectangle 10"/>
          <p:cNvSpPr>
            <a:spLocks noChangeArrowheads="1"/>
          </p:cNvSpPr>
          <p:nvPr/>
        </p:nvSpPr>
        <p:spPr bwMode="auto">
          <a:xfrm>
            <a:off x="1425575" y="2420938"/>
            <a:ext cx="7467600" cy="3179762"/>
          </a:xfrm>
          <a:prstGeom prst="rect">
            <a:avLst/>
          </a:prstGeom>
          <a:noFill/>
          <a:ln w="9525">
            <a:noFill/>
            <a:miter lim="800000"/>
            <a:headEnd/>
            <a:tailEnd/>
          </a:ln>
          <a:effectLst/>
        </p:spPr>
        <p:txBody>
          <a:bodyPr/>
          <a:lstStyle/>
          <a:p>
            <a:pPr marL="342900" indent="-342900">
              <a:spcBef>
                <a:spcPct val="60000"/>
              </a:spcBef>
              <a:buFontTx/>
              <a:buChar char="•"/>
            </a:pPr>
            <a:r>
              <a:rPr lang="en-US" sz="2000" dirty="0" err="1">
                <a:latin typeface="Arial" charset="0"/>
                <a:cs typeface="Times New Roman" pitchFamily="18" charset="0"/>
              </a:rPr>
              <a:t>Introduzione</a:t>
            </a:r>
            <a:r>
              <a:rPr lang="en-US" sz="2000" dirty="0">
                <a:latin typeface="Arial" charset="0"/>
                <a:cs typeface="Times New Roman" pitchFamily="18" charset="0"/>
              </a:rPr>
              <a:t> e </a:t>
            </a:r>
            <a:r>
              <a:rPr lang="en-US" sz="2000" dirty="0" err="1">
                <a:latin typeface="Arial" charset="0"/>
                <a:cs typeface="Times New Roman" pitchFamily="18" charset="0"/>
              </a:rPr>
              <a:t>obiettivi</a:t>
            </a:r>
            <a:endParaRPr lang="it-IT" sz="2000" dirty="0">
              <a:latin typeface="Arial" charset="0"/>
              <a:cs typeface="Times New Roman" pitchFamily="18" charset="0"/>
            </a:endParaRPr>
          </a:p>
          <a:p>
            <a:pPr marL="342900" indent="-342900">
              <a:spcBef>
                <a:spcPct val="60000"/>
              </a:spcBef>
              <a:buFontTx/>
              <a:buChar char="•"/>
            </a:pPr>
            <a:r>
              <a:rPr lang="it-IT" sz="2000" dirty="0" smtClean="0">
                <a:latin typeface="Arial" charset="0"/>
                <a:cs typeface="Times New Roman" pitchFamily="18" charset="0"/>
              </a:rPr>
              <a:t>Descrizione del progetto</a:t>
            </a:r>
            <a:endParaRPr lang="en-US" sz="2000" dirty="0" smtClean="0">
              <a:latin typeface="Arial" charset="0"/>
              <a:cs typeface="Times New Roman" pitchFamily="18" charset="0"/>
            </a:endParaRPr>
          </a:p>
          <a:p>
            <a:pPr marL="342900" indent="-342900">
              <a:spcBef>
                <a:spcPct val="60000"/>
              </a:spcBef>
              <a:buFontTx/>
              <a:buChar char="•"/>
            </a:pPr>
            <a:r>
              <a:rPr lang="en-US" sz="2000" dirty="0" err="1" smtClean="0">
                <a:latin typeface="Arial" charset="0"/>
                <a:cs typeface="Times New Roman" pitchFamily="18" charset="0"/>
              </a:rPr>
              <a:t>Metodologia</a:t>
            </a:r>
            <a:endParaRPr lang="en-US" sz="2000" dirty="0" smtClean="0">
              <a:latin typeface="Arial" charset="0"/>
              <a:cs typeface="Times New Roman" pitchFamily="18" charset="0"/>
            </a:endParaRPr>
          </a:p>
          <a:p>
            <a:pPr marL="342900" indent="-342900">
              <a:spcBef>
                <a:spcPct val="60000"/>
              </a:spcBef>
              <a:buFontTx/>
              <a:buChar char="•"/>
            </a:pPr>
            <a:r>
              <a:rPr lang="en-US" sz="2000" dirty="0" err="1" smtClean="0">
                <a:latin typeface="Arial" charset="0"/>
                <a:cs typeface="Times New Roman" pitchFamily="18" charset="0"/>
              </a:rPr>
              <a:t>Impatti</a:t>
            </a:r>
            <a:endParaRPr lang="it-IT" sz="2000" dirty="0">
              <a:latin typeface="Arial" charset="0"/>
              <a:cs typeface="Times New Roman" pitchFamily="18" charset="0"/>
            </a:endParaRPr>
          </a:p>
          <a:p>
            <a:pPr marL="342900" indent="-342900">
              <a:spcBef>
                <a:spcPct val="60000"/>
              </a:spcBef>
              <a:buFontTx/>
              <a:buChar char="•"/>
            </a:pPr>
            <a:r>
              <a:rPr lang="en-US" sz="2000" dirty="0" err="1" smtClean="0">
                <a:latin typeface="Arial" charset="0"/>
                <a:cs typeface="Times New Roman" pitchFamily="18" charset="0"/>
              </a:rPr>
              <a:t>Conclusioni</a:t>
            </a:r>
            <a:r>
              <a:rPr lang="en-US" sz="2000" dirty="0" smtClean="0">
                <a:latin typeface="Arial" charset="0"/>
                <a:cs typeface="Times New Roman" pitchFamily="18" charset="0"/>
              </a:rPr>
              <a:t> </a:t>
            </a:r>
            <a:endParaRPr lang="it-IT" sz="2000"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89092" name="Text Box 4"/>
          <p:cNvSpPr txBox="1">
            <a:spLocks noChangeArrowheads="1"/>
          </p:cNvSpPr>
          <p:nvPr/>
        </p:nvSpPr>
        <p:spPr bwMode="auto">
          <a:xfrm>
            <a:off x="1371600" y="533400"/>
            <a:ext cx="7010400" cy="400110"/>
          </a:xfrm>
          <a:prstGeom prst="rect">
            <a:avLst/>
          </a:prstGeom>
          <a:noFill/>
          <a:ln w="9525">
            <a:noFill/>
            <a:miter lim="800000"/>
            <a:headEnd/>
            <a:tailEnd/>
          </a:ln>
          <a:effectLst/>
        </p:spPr>
        <p:txBody>
          <a:bodyPr>
            <a:spAutoFit/>
          </a:bodyPr>
          <a:lstStyle/>
          <a:p>
            <a:r>
              <a:rPr lang="it-IT" sz="2000" b="1" dirty="0">
                <a:solidFill>
                  <a:srgbClr val="0066CC"/>
                </a:solidFill>
                <a:latin typeface="Arial" charset="0"/>
              </a:rPr>
              <a:t>Introduzione: </a:t>
            </a:r>
            <a:r>
              <a:rPr lang="it-IT" sz="2000" b="1" dirty="0" smtClean="0">
                <a:solidFill>
                  <a:srgbClr val="0066CC"/>
                </a:solidFill>
                <a:latin typeface="Arial" charset="0"/>
              </a:rPr>
              <a:t>l’Impact </a:t>
            </a:r>
            <a:r>
              <a:rPr lang="it-IT" sz="2000" b="1" dirty="0" err="1" smtClean="0">
                <a:solidFill>
                  <a:srgbClr val="0066CC"/>
                </a:solidFill>
                <a:latin typeface="Arial" charset="0"/>
              </a:rPr>
              <a:t>assessment</a:t>
            </a:r>
            <a:endParaRPr lang="it-IT" sz="2000" b="1" dirty="0">
              <a:solidFill>
                <a:srgbClr val="0066CC"/>
              </a:solidFill>
              <a:latin typeface="Arial" charset="0"/>
            </a:endParaRPr>
          </a:p>
        </p:txBody>
      </p:sp>
      <p:sp>
        <p:nvSpPr>
          <p:cNvPr id="89093" name="Rectangle 5"/>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89095" name="Rectangle 7"/>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89096" name="Rectangle 8"/>
          <p:cNvSpPr>
            <a:spLocks noChangeArrowheads="1"/>
          </p:cNvSpPr>
          <p:nvPr/>
        </p:nvSpPr>
        <p:spPr bwMode="auto">
          <a:xfrm>
            <a:off x="1403350" y="1484313"/>
            <a:ext cx="7561263" cy="873117"/>
          </a:xfrm>
          <a:prstGeom prst="rect">
            <a:avLst/>
          </a:prstGeom>
          <a:noFill/>
          <a:ln w="9525">
            <a:noFill/>
            <a:miter lim="800000"/>
            <a:headEnd/>
            <a:tailEnd/>
          </a:ln>
          <a:effectLst/>
        </p:spPr>
        <p:txBody>
          <a:bodyPr/>
          <a:lstStyle/>
          <a:p>
            <a:pPr>
              <a:spcBef>
                <a:spcPct val="20000"/>
              </a:spcBef>
            </a:pPr>
            <a:r>
              <a:rPr lang="it-IT" sz="1800" i="1" dirty="0" smtClean="0">
                <a:latin typeface="Arial" charset="0"/>
                <a:cs typeface="Times New Roman" pitchFamily="18" charset="0"/>
              </a:rPr>
              <a:t>L’impact </a:t>
            </a:r>
            <a:r>
              <a:rPr lang="it-IT" sz="1800" i="1" dirty="0" err="1" smtClean="0">
                <a:latin typeface="Arial" charset="0"/>
                <a:cs typeface="Times New Roman" pitchFamily="18" charset="0"/>
              </a:rPr>
              <a:t>assessment</a:t>
            </a:r>
            <a:r>
              <a:rPr lang="it-IT" sz="1800" i="1" dirty="0" smtClean="0">
                <a:latin typeface="Arial" charset="0"/>
                <a:cs typeface="Times New Roman" pitchFamily="18" charset="0"/>
              </a:rPr>
              <a:t> è uno strumento utilizzato dalla Commissione Europea per la valutazione ex-ante di progetti; è volto ad aiutare la decisione del decisore politico.</a:t>
            </a: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2000" i="1" dirty="0" smtClean="0">
              <a:latin typeface="Arial" charset="0"/>
              <a:cs typeface="Times New Roman" pitchFamily="18" charset="0"/>
            </a:endParaRPr>
          </a:p>
          <a:p>
            <a:pPr>
              <a:spcBef>
                <a:spcPct val="20000"/>
              </a:spcBef>
            </a:pPr>
            <a:endParaRPr lang="it-IT" sz="1000" i="1" dirty="0" smtClean="0">
              <a:latin typeface="Arial" charset="0"/>
              <a:cs typeface="Times New Roman" pitchFamily="18" charset="0"/>
            </a:endParaRPr>
          </a:p>
          <a:p>
            <a:pPr algn="just">
              <a:spcBef>
                <a:spcPct val="20000"/>
              </a:spcBef>
            </a:pPr>
            <a:endParaRPr lang="it-IT" sz="1000" i="1" dirty="0" smtClean="0">
              <a:latin typeface="Arial" charset="0"/>
              <a:cs typeface="Times New Roman" pitchFamily="18" charset="0"/>
            </a:endParaRPr>
          </a:p>
          <a:p>
            <a:pPr>
              <a:spcBef>
                <a:spcPct val="20000"/>
              </a:spcBef>
            </a:pPr>
            <a:r>
              <a:rPr lang="it-IT" sz="1800" i="1" dirty="0" smtClean="0">
                <a:latin typeface="Arial" charset="0"/>
                <a:cs typeface="Times New Roman" pitchFamily="18" charset="0"/>
              </a:rPr>
              <a:t>La metodologia è stata sviluppata ed implementata all’interno di uno studio di IA commissionato dalla Commissione Europea con l’obiettivo di stimare ex-ante alcuni fra i maggiori impatti delle politiche a favore dell’implementazione di un </a:t>
            </a:r>
            <a:r>
              <a:rPr lang="it-IT" sz="1800" i="1" dirty="0" err="1" smtClean="0">
                <a:latin typeface="Arial" charset="0"/>
                <a:cs typeface="Times New Roman" pitchFamily="18" charset="0"/>
              </a:rPr>
              <a:t>Maritime</a:t>
            </a:r>
            <a:r>
              <a:rPr lang="it-IT" sz="1800" i="1" dirty="0" smtClean="0">
                <a:latin typeface="Arial" charset="0"/>
                <a:cs typeface="Times New Roman" pitchFamily="18" charset="0"/>
              </a:rPr>
              <a:t> Common </a:t>
            </a:r>
            <a:r>
              <a:rPr lang="it-IT" sz="1800" i="1" dirty="0" err="1" smtClean="0">
                <a:latin typeface="Arial" charset="0"/>
                <a:cs typeface="Times New Roman" pitchFamily="18" charset="0"/>
              </a:rPr>
              <a:t>Space</a:t>
            </a:r>
            <a:r>
              <a:rPr lang="it-IT" sz="1800" i="1" dirty="0" smtClean="0">
                <a:latin typeface="Arial" charset="0"/>
                <a:cs typeface="Times New Roman" pitchFamily="18" charset="0"/>
              </a:rPr>
              <a:t> in Europa.</a:t>
            </a:r>
          </a:p>
          <a:p>
            <a:pPr>
              <a:spcBef>
                <a:spcPct val="20000"/>
              </a:spcBef>
            </a:pPr>
            <a:endParaRPr lang="it-IT" sz="1800" i="1" dirty="0" smtClean="0">
              <a:latin typeface="Arial" charset="0"/>
              <a:cs typeface="Times New Roman" pitchFamily="18" charset="0"/>
            </a:endParaRPr>
          </a:p>
          <a:p>
            <a:pPr>
              <a:spcBef>
                <a:spcPct val="20000"/>
              </a:spcBef>
            </a:pPr>
            <a:endParaRPr lang="it-IT" sz="2000" i="1" dirty="0">
              <a:latin typeface="Arial" charset="0"/>
              <a:cs typeface="Times New Roman" pitchFamily="18" charset="0"/>
            </a:endParaRPr>
          </a:p>
        </p:txBody>
      </p:sp>
      <p:sp>
        <p:nvSpPr>
          <p:cNvPr id="7" name="CasellaDiTesto 6"/>
          <p:cNvSpPr txBox="1"/>
          <p:nvPr/>
        </p:nvSpPr>
        <p:spPr>
          <a:xfrm>
            <a:off x="2928926" y="2571744"/>
            <a:ext cx="4115229" cy="2142125"/>
          </a:xfrm>
          <a:prstGeom prst="rect">
            <a:avLst/>
          </a:prstGeom>
          <a:noFill/>
          <a:ln w="19050">
            <a:solidFill>
              <a:srgbClr val="6699FF"/>
            </a:solidFill>
          </a:ln>
        </p:spPr>
        <p:txBody>
          <a:bodyPr wrap="none" rtlCol="0">
            <a:spAutoFit/>
          </a:bodyPr>
          <a:lstStyle/>
          <a:p>
            <a:pPr>
              <a:spcBef>
                <a:spcPct val="20000"/>
              </a:spcBef>
            </a:pPr>
            <a:r>
              <a:rPr lang="it-IT" sz="1800" i="1" dirty="0" smtClean="0">
                <a:latin typeface="Arial" charset="0"/>
                <a:cs typeface="Times New Roman" pitchFamily="18" charset="0"/>
              </a:rPr>
              <a:t>EC </a:t>
            </a:r>
            <a:r>
              <a:rPr lang="it-IT" sz="1800" i="1" dirty="0" err="1" smtClean="0">
                <a:latin typeface="Arial" charset="0"/>
                <a:cs typeface="Times New Roman" pitchFamily="18" charset="0"/>
              </a:rPr>
              <a:t>guidelines</a:t>
            </a:r>
            <a:r>
              <a:rPr lang="it-IT" sz="1800" i="1" dirty="0" smtClean="0">
                <a:latin typeface="Arial" charset="0"/>
                <a:cs typeface="Times New Roman" pitchFamily="18" charset="0"/>
              </a:rPr>
              <a:t>, </a:t>
            </a:r>
            <a:r>
              <a:rPr lang="it-IT" sz="1800" i="1" dirty="0" err="1" smtClean="0">
                <a:latin typeface="Arial" charset="0"/>
                <a:cs typeface="Times New Roman" pitchFamily="18" charset="0"/>
              </a:rPr>
              <a:t>pivotal</a:t>
            </a:r>
            <a:r>
              <a:rPr lang="it-IT" sz="1800" i="1" dirty="0" smtClean="0">
                <a:latin typeface="Arial" charset="0"/>
                <a:cs typeface="Times New Roman" pitchFamily="18" charset="0"/>
              </a:rPr>
              <a:t> </a:t>
            </a:r>
            <a:r>
              <a:rPr lang="it-IT" sz="1800" i="1" dirty="0" err="1" smtClean="0">
                <a:latin typeface="Arial" charset="0"/>
                <a:cs typeface="Times New Roman" pitchFamily="18" charset="0"/>
              </a:rPr>
              <a:t>steps</a:t>
            </a:r>
            <a:r>
              <a:rPr lang="it-IT" sz="1800" i="1" dirty="0" smtClean="0">
                <a:latin typeface="Arial" charset="0"/>
                <a:cs typeface="Times New Roman" pitchFamily="18" charset="0"/>
              </a:rPr>
              <a:t> </a:t>
            </a:r>
            <a:r>
              <a:rPr lang="it-IT" sz="1800" i="1" dirty="0" err="1" smtClean="0">
                <a:latin typeface="Arial" charset="0"/>
                <a:cs typeface="Times New Roman" pitchFamily="18" charset="0"/>
              </a:rPr>
              <a:t>of</a:t>
            </a:r>
            <a:r>
              <a:rPr lang="it-IT" sz="1800" i="1" dirty="0" smtClean="0">
                <a:latin typeface="Arial" charset="0"/>
                <a:cs typeface="Times New Roman" pitchFamily="18" charset="0"/>
              </a:rPr>
              <a:t> </a:t>
            </a:r>
            <a:r>
              <a:rPr lang="it-IT" sz="1800" i="1" dirty="0" err="1" smtClean="0">
                <a:latin typeface="Arial" charset="0"/>
                <a:cs typeface="Times New Roman" pitchFamily="18" charset="0"/>
              </a:rPr>
              <a:t>an</a:t>
            </a:r>
            <a:r>
              <a:rPr lang="it-IT" sz="1800" i="1" dirty="0" smtClean="0">
                <a:latin typeface="Arial" charset="0"/>
                <a:cs typeface="Times New Roman" pitchFamily="18" charset="0"/>
              </a:rPr>
              <a:t> IA:</a:t>
            </a:r>
          </a:p>
          <a:p>
            <a:pPr>
              <a:spcBef>
                <a:spcPct val="20000"/>
              </a:spcBef>
            </a:pPr>
            <a:r>
              <a:rPr lang="it-IT" sz="1600" i="1" dirty="0" smtClean="0">
                <a:latin typeface="Arial" charset="0"/>
                <a:cs typeface="Times New Roman" pitchFamily="18" charset="0"/>
              </a:rPr>
              <a:t>1 – </a:t>
            </a:r>
            <a:r>
              <a:rPr lang="it-IT" sz="1600" i="1" dirty="0" err="1" smtClean="0">
                <a:latin typeface="Arial" charset="0"/>
                <a:cs typeface="Times New Roman" pitchFamily="18" charset="0"/>
              </a:rPr>
              <a:t>identifying</a:t>
            </a:r>
            <a:r>
              <a:rPr lang="it-IT" sz="1600" i="1" dirty="0" smtClean="0">
                <a:latin typeface="Arial" charset="0"/>
                <a:cs typeface="Times New Roman" pitchFamily="18" charset="0"/>
              </a:rPr>
              <a:t> the </a:t>
            </a:r>
            <a:r>
              <a:rPr lang="it-IT" sz="1600" i="1" dirty="0" err="1" smtClean="0">
                <a:latin typeface="Arial" charset="0"/>
                <a:cs typeface="Times New Roman" pitchFamily="18" charset="0"/>
              </a:rPr>
              <a:t>problem</a:t>
            </a:r>
            <a:endParaRPr lang="it-IT" sz="1600" i="1" dirty="0" smtClean="0">
              <a:latin typeface="Arial" charset="0"/>
              <a:cs typeface="Times New Roman" pitchFamily="18" charset="0"/>
            </a:endParaRPr>
          </a:p>
          <a:p>
            <a:pPr>
              <a:spcBef>
                <a:spcPct val="20000"/>
              </a:spcBef>
            </a:pPr>
            <a:r>
              <a:rPr lang="it-IT" sz="1600" i="1" dirty="0" smtClean="0">
                <a:latin typeface="Arial" charset="0"/>
                <a:cs typeface="Times New Roman" pitchFamily="18" charset="0"/>
              </a:rPr>
              <a:t>2 – </a:t>
            </a:r>
            <a:r>
              <a:rPr lang="it-IT" sz="1600" i="1" dirty="0" err="1" smtClean="0">
                <a:latin typeface="Arial" charset="0"/>
                <a:cs typeface="Times New Roman" pitchFamily="18" charset="0"/>
              </a:rPr>
              <a:t>define</a:t>
            </a:r>
            <a:r>
              <a:rPr lang="it-IT" sz="1600" i="1" dirty="0" smtClean="0">
                <a:latin typeface="Arial" charset="0"/>
                <a:cs typeface="Times New Roman" pitchFamily="18" charset="0"/>
              </a:rPr>
              <a:t> the </a:t>
            </a:r>
            <a:r>
              <a:rPr lang="it-IT" sz="1600" i="1" dirty="0" err="1" smtClean="0">
                <a:latin typeface="Arial" charset="0"/>
                <a:cs typeface="Times New Roman" pitchFamily="18" charset="0"/>
              </a:rPr>
              <a:t>objective</a:t>
            </a:r>
            <a:endParaRPr lang="it-IT" sz="1600" i="1" dirty="0" smtClean="0">
              <a:latin typeface="Arial" charset="0"/>
              <a:cs typeface="Times New Roman" pitchFamily="18" charset="0"/>
            </a:endParaRPr>
          </a:p>
          <a:p>
            <a:pPr>
              <a:spcBef>
                <a:spcPct val="20000"/>
              </a:spcBef>
            </a:pPr>
            <a:r>
              <a:rPr lang="it-IT" sz="1600" i="1" dirty="0" smtClean="0">
                <a:latin typeface="Arial" charset="0"/>
                <a:cs typeface="Times New Roman" pitchFamily="18" charset="0"/>
              </a:rPr>
              <a:t>3 – </a:t>
            </a:r>
            <a:r>
              <a:rPr lang="it-IT" sz="1600" i="1" dirty="0" err="1" smtClean="0">
                <a:latin typeface="Arial" charset="0"/>
                <a:cs typeface="Times New Roman" pitchFamily="18" charset="0"/>
              </a:rPr>
              <a:t>develop</a:t>
            </a:r>
            <a:r>
              <a:rPr lang="it-IT" sz="1600" i="1" dirty="0" smtClean="0">
                <a:latin typeface="Arial" charset="0"/>
                <a:cs typeface="Times New Roman" pitchFamily="18" charset="0"/>
              </a:rPr>
              <a:t> </a:t>
            </a:r>
            <a:r>
              <a:rPr lang="it-IT" sz="1600" i="1" dirty="0" err="1" smtClean="0">
                <a:latin typeface="Arial" charset="0"/>
                <a:cs typeface="Times New Roman" pitchFamily="18" charset="0"/>
              </a:rPr>
              <a:t>main</a:t>
            </a:r>
            <a:r>
              <a:rPr lang="it-IT" sz="1600" i="1" dirty="0" smtClean="0">
                <a:latin typeface="Arial" charset="0"/>
                <a:cs typeface="Times New Roman" pitchFamily="18" charset="0"/>
              </a:rPr>
              <a:t> policy </a:t>
            </a:r>
            <a:r>
              <a:rPr lang="it-IT" sz="1600" i="1" dirty="0" err="1" smtClean="0">
                <a:latin typeface="Arial" charset="0"/>
                <a:cs typeface="Times New Roman" pitchFamily="18" charset="0"/>
              </a:rPr>
              <a:t>options</a:t>
            </a:r>
            <a:endParaRPr lang="it-IT" sz="1600" i="1" dirty="0" smtClean="0">
              <a:latin typeface="Arial" charset="0"/>
              <a:cs typeface="Times New Roman" pitchFamily="18" charset="0"/>
            </a:endParaRPr>
          </a:p>
          <a:p>
            <a:pPr>
              <a:spcBef>
                <a:spcPct val="20000"/>
              </a:spcBef>
            </a:pPr>
            <a:r>
              <a:rPr lang="it-IT" sz="1600" i="1" dirty="0" smtClean="0">
                <a:latin typeface="Arial" charset="0"/>
                <a:cs typeface="Times New Roman" pitchFamily="18" charset="0"/>
              </a:rPr>
              <a:t>4 – </a:t>
            </a:r>
            <a:r>
              <a:rPr lang="it-IT" sz="1600" i="1" dirty="0" err="1" smtClean="0">
                <a:latin typeface="Arial" charset="0"/>
                <a:cs typeface="Times New Roman" pitchFamily="18" charset="0"/>
              </a:rPr>
              <a:t>analyse</a:t>
            </a:r>
            <a:r>
              <a:rPr lang="it-IT" sz="1600" i="1" dirty="0" smtClean="0">
                <a:latin typeface="Arial" charset="0"/>
                <a:cs typeface="Times New Roman" pitchFamily="18" charset="0"/>
              </a:rPr>
              <a:t> the </a:t>
            </a:r>
            <a:r>
              <a:rPr lang="it-IT" sz="1600" i="1" dirty="0" err="1" smtClean="0">
                <a:latin typeface="Arial" charset="0"/>
                <a:cs typeface="Times New Roman" pitchFamily="18" charset="0"/>
              </a:rPr>
              <a:t>impacts</a:t>
            </a:r>
            <a:r>
              <a:rPr lang="it-IT" sz="1600" i="1" dirty="0" smtClean="0">
                <a:latin typeface="Arial" charset="0"/>
                <a:cs typeface="Times New Roman" pitchFamily="18" charset="0"/>
              </a:rPr>
              <a:t> </a:t>
            </a:r>
            <a:r>
              <a:rPr lang="it-IT" sz="1600" i="1" dirty="0" err="1" smtClean="0">
                <a:latin typeface="Arial" charset="0"/>
                <a:cs typeface="Times New Roman" pitchFamily="18" charset="0"/>
              </a:rPr>
              <a:t>of</a:t>
            </a:r>
            <a:r>
              <a:rPr lang="it-IT" sz="1600" i="1" dirty="0" smtClean="0">
                <a:latin typeface="Arial" charset="0"/>
                <a:cs typeface="Times New Roman" pitchFamily="18" charset="0"/>
              </a:rPr>
              <a:t> the </a:t>
            </a:r>
            <a:r>
              <a:rPr lang="it-IT" sz="1600" i="1" dirty="0" err="1" smtClean="0">
                <a:latin typeface="Arial" charset="0"/>
                <a:cs typeface="Times New Roman" pitchFamily="18" charset="0"/>
              </a:rPr>
              <a:t>options</a:t>
            </a:r>
            <a:endParaRPr lang="it-IT" sz="1600" i="1" dirty="0" smtClean="0">
              <a:latin typeface="Arial" charset="0"/>
              <a:cs typeface="Times New Roman" pitchFamily="18" charset="0"/>
            </a:endParaRPr>
          </a:p>
          <a:p>
            <a:pPr>
              <a:spcBef>
                <a:spcPct val="20000"/>
              </a:spcBef>
            </a:pPr>
            <a:r>
              <a:rPr lang="it-IT" sz="1600" i="1" dirty="0" smtClean="0">
                <a:latin typeface="Arial" charset="0"/>
                <a:cs typeface="Times New Roman" pitchFamily="18" charset="0"/>
              </a:rPr>
              <a:t>5 – compare the </a:t>
            </a:r>
            <a:r>
              <a:rPr lang="it-IT" sz="1600" i="1" dirty="0" err="1" smtClean="0">
                <a:latin typeface="Arial" charset="0"/>
                <a:cs typeface="Times New Roman" pitchFamily="18" charset="0"/>
              </a:rPr>
              <a:t>options</a:t>
            </a:r>
            <a:endParaRPr lang="it-IT" sz="1600" i="1" dirty="0" smtClean="0">
              <a:latin typeface="Arial" charset="0"/>
              <a:cs typeface="Times New Roman" pitchFamily="18" charset="0"/>
            </a:endParaRPr>
          </a:p>
          <a:p>
            <a:pPr>
              <a:spcBef>
                <a:spcPct val="20000"/>
              </a:spcBef>
            </a:pPr>
            <a:r>
              <a:rPr lang="it-IT" sz="1600" i="1" dirty="0" smtClean="0">
                <a:latin typeface="Arial" charset="0"/>
                <a:cs typeface="Times New Roman" pitchFamily="18" charset="0"/>
              </a:rPr>
              <a:t>6 – </a:t>
            </a:r>
            <a:r>
              <a:rPr lang="it-IT" sz="1600" i="1" dirty="0" err="1" smtClean="0">
                <a:latin typeface="Arial" charset="0"/>
                <a:cs typeface="Times New Roman" pitchFamily="18" charset="0"/>
              </a:rPr>
              <a:t>outline</a:t>
            </a:r>
            <a:r>
              <a:rPr lang="it-IT" sz="1600" i="1" dirty="0" smtClean="0">
                <a:latin typeface="Arial" charset="0"/>
                <a:cs typeface="Times New Roman" pitchFamily="18" charset="0"/>
              </a:rPr>
              <a:t> policy </a:t>
            </a:r>
            <a:r>
              <a:rPr lang="it-IT" sz="1600" i="1" dirty="0" err="1" smtClean="0">
                <a:latin typeface="Arial" charset="0"/>
                <a:cs typeface="Times New Roman" pitchFamily="18" charset="0"/>
              </a:rPr>
              <a:t>monitoring</a:t>
            </a:r>
            <a:r>
              <a:rPr lang="it-IT" sz="1600" i="1" dirty="0" smtClean="0">
                <a:latin typeface="Arial" charset="0"/>
                <a:cs typeface="Times New Roman" pitchFamily="18" charset="0"/>
              </a:rPr>
              <a:t> and </a:t>
            </a:r>
            <a:r>
              <a:rPr lang="it-IT" sz="1600" i="1" dirty="0" err="1" smtClean="0">
                <a:latin typeface="Arial" charset="0"/>
                <a:cs typeface="Times New Roman" pitchFamily="18" charset="0"/>
              </a:rPr>
              <a:t>evaluation</a:t>
            </a:r>
            <a:endParaRPr lang="it-IT" sz="1600" i="1" dirty="0" smtClean="0">
              <a:latin typeface="Arial"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99331" name="Rectangle 3"/>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99332" name="Rectangle 4"/>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99334" name="Rectangle 6"/>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it-IT"/>
          </a:p>
        </p:txBody>
      </p:sp>
      <p:sp>
        <p:nvSpPr>
          <p:cNvPr id="99335" name="Text Box 7"/>
          <p:cNvSpPr txBox="1">
            <a:spLocks noChangeArrowheads="1"/>
          </p:cNvSpPr>
          <p:nvPr/>
        </p:nvSpPr>
        <p:spPr bwMode="auto">
          <a:xfrm>
            <a:off x="1428728" y="571480"/>
            <a:ext cx="3414714" cy="400110"/>
          </a:xfrm>
          <a:prstGeom prst="rect">
            <a:avLst/>
          </a:prstGeom>
          <a:noFill/>
          <a:ln w="9525">
            <a:noFill/>
            <a:miter lim="800000"/>
            <a:headEnd/>
            <a:tailEnd/>
          </a:ln>
          <a:effectLst/>
        </p:spPr>
        <p:txBody>
          <a:bodyPr wrap="square">
            <a:spAutoFit/>
          </a:bodyPr>
          <a:lstStyle/>
          <a:p>
            <a:r>
              <a:rPr lang="it-IT" sz="2000" b="1" i="1" dirty="0" err="1" smtClean="0">
                <a:solidFill>
                  <a:srgbClr val="0066CC"/>
                </a:solidFill>
                <a:latin typeface="Arial" charset="0"/>
              </a:rPr>
              <a:t>Rationale</a:t>
            </a:r>
            <a:r>
              <a:rPr lang="it-IT" sz="2000" b="1" dirty="0" smtClean="0">
                <a:solidFill>
                  <a:srgbClr val="0066CC"/>
                </a:solidFill>
                <a:latin typeface="Arial" charset="0"/>
              </a:rPr>
              <a:t> del progetto</a:t>
            </a:r>
            <a:endParaRPr lang="it-IT" sz="2000" b="1" dirty="0">
              <a:solidFill>
                <a:srgbClr val="0066CC"/>
              </a:solidFill>
              <a:latin typeface="Arial" charset="0"/>
            </a:endParaRPr>
          </a:p>
        </p:txBody>
      </p:sp>
      <p:sp>
        <p:nvSpPr>
          <p:cNvPr id="99345" name="Rectangle 17"/>
          <p:cNvSpPr>
            <a:spLocks noChangeArrowheads="1"/>
          </p:cNvSpPr>
          <p:nvPr/>
        </p:nvSpPr>
        <p:spPr bwMode="auto">
          <a:xfrm>
            <a:off x="0" y="2879725"/>
            <a:ext cx="9144000" cy="0"/>
          </a:xfrm>
          <a:prstGeom prst="rect">
            <a:avLst/>
          </a:prstGeom>
          <a:noFill/>
          <a:ln w="9525">
            <a:noFill/>
            <a:miter lim="800000"/>
            <a:headEnd/>
            <a:tailEnd/>
          </a:ln>
          <a:effectLst/>
        </p:spPr>
        <p:txBody>
          <a:bodyPr wrap="none" anchor="ctr">
            <a:spAutoFit/>
          </a:bodyPr>
          <a:lstStyle/>
          <a:p>
            <a:endParaRPr lang="it-IT"/>
          </a:p>
        </p:txBody>
      </p:sp>
      <p:sp>
        <p:nvSpPr>
          <p:cNvPr id="15" name="CasellaDiTesto 14"/>
          <p:cNvSpPr txBox="1"/>
          <p:nvPr/>
        </p:nvSpPr>
        <p:spPr>
          <a:xfrm>
            <a:off x="3786182" y="1928802"/>
            <a:ext cx="4714908" cy="1384995"/>
          </a:xfrm>
          <a:prstGeom prst="rect">
            <a:avLst/>
          </a:prstGeom>
          <a:noFill/>
        </p:spPr>
        <p:txBody>
          <a:bodyPr wrap="square" rtlCol="0">
            <a:spAutoFit/>
          </a:bodyPr>
          <a:lstStyle/>
          <a:p>
            <a:pPr>
              <a:buFont typeface="Arial" pitchFamily="34" charset="0"/>
              <a:buChar char="•"/>
            </a:pPr>
            <a:r>
              <a:rPr lang="it-IT" sz="1400" dirty="0" err="1" smtClean="0">
                <a:latin typeface="+mn-lt"/>
              </a:rPr>
              <a:t>Customs</a:t>
            </a:r>
            <a:r>
              <a:rPr lang="it-IT" sz="1400" dirty="0" smtClean="0">
                <a:latin typeface="+mn-lt"/>
              </a:rPr>
              <a:t> and </a:t>
            </a:r>
            <a:r>
              <a:rPr lang="it-IT" sz="1400" dirty="0" err="1" smtClean="0">
                <a:latin typeface="+mn-lt"/>
              </a:rPr>
              <a:t>tax</a:t>
            </a:r>
            <a:r>
              <a:rPr lang="it-IT" sz="1400" dirty="0" smtClean="0">
                <a:latin typeface="+mn-lt"/>
              </a:rPr>
              <a:t> </a:t>
            </a:r>
            <a:r>
              <a:rPr lang="it-IT" sz="1400" dirty="0" err="1" smtClean="0">
                <a:latin typeface="+mn-lt"/>
              </a:rPr>
              <a:t>rules</a:t>
            </a:r>
            <a:endParaRPr lang="it-IT" sz="1400" dirty="0" smtClean="0">
              <a:latin typeface="+mn-lt"/>
            </a:endParaRPr>
          </a:p>
          <a:p>
            <a:pPr>
              <a:buFont typeface="Arial" pitchFamily="34" charset="0"/>
              <a:buChar char="•"/>
            </a:pPr>
            <a:r>
              <a:rPr lang="it-IT" sz="1400" dirty="0" err="1" smtClean="0">
                <a:latin typeface="+mn-lt"/>
              </a:rPr>
              <a:t>Immigration</a:t>
            </a:r>
            <a:r>
              <a:rPr lang="it-IT" sz="1400" dirty="0" smtClean="0">
                <a:latin typeface="+mn-lt"/>
              </a:rPr>
              <a:t>, </a:t>
            </a:r>
            <a:r>
              <a:rPr lang="it-IT" sz="1400" dirty="0" err="1" smtClean="0">
                <a:latin typeface="+mn-lt"/>
              </a:rPr>
              <a:t>trade</a:t>
            </a:r>
            <a:endParaRPr lang="it-IT" sz="1400" dirty="0" smtClean="0">
              <a:latin typeface="+mn-lt"/>
            </a:endParaRPr>
          </a:p>
          <a:p>
            <a:pPr>
              <a:buFont typeface="Arial" pitchFamily="34" charset="0"/>
              <a:buChar char="•"/>
            </a:pPr>
            <a:r>
              <a:rPr lang="it-IT" sz="1400" dirty="0" err="1" smtClean="0">
                <a:latin typeface="+mn-lt"/>
              </a:rPr>
              <a:t>Statistics</a:t>
            </a:r>
            <a:endParaRPr lang="it-IT" sz="1400" dirty="0">
              <a:latin typeface="+mn-lt"/>
            </a:endParaRPr>
          </a:p>
          <a:p>
            <a:pPr>
              <a:buFont typeface="Arial" pitchFamily="34" charset="0"/>
              <a:buChar char="•"/>
            </a:pPr>
            <a:r>
              <a:rPr lang="it-IT" sz="1400" dirty="0" err="1" smtClean="0">
                <a:latin typeface="+mn-lt"/>
              </a:rPr>
              <a:t>Environment</a:t>
            </a:r>
            <a:r>
              <a:rPr lang="it-IT" sz="1400" dirty="0" smtClean="0">
                <a:latin typeface="+mn-lt"/>
              </a:rPr>
              <a:t> and </a:t>
            </a:r>
            <a:r>
              <a:rPr lang="it-IT" sz="1400" dirty="0" err="1" smtClean="0">
                <a:latin typeface="+mn-lt"/>
              </a:rPr>
              <a:t>waste</a:t>
            </a:r>
            <a:endParaRPr lang="it-IT" sz="1400" dirty="0" smtClean="0">
              <a:latin typeface="+mn-lt"/>
            </a:endParaRPr>
          </a:p>
          <a:p>
            <a:pPr>
              <a:buFont typeface="Arial" pitchFamily="34" charset="0"/>
              <a:buChar char="•"/>
            </a:pPr>
            <a:r>
              <a:rPr lang="it-IT" sz="1400" dirty="0" err="1" smtClean="0">
                <a:latin typeface="+mn-lt"/>
              </a:rPr>
              <a:t>Phytosanitary</a:t>
            </a:r>
            <a:r>
              <a:rPr lang="it-IT" sz="1400" dirty="0" smtClean="0">
                <a:latin typeface="+mn-lt"/>
              </a:rPr>
              <a:t>, </a:t>
            </a:r>
            <a:r>
              <a:rPr lang="it-IT" sz="1400" dirty="0" err="1" smtClean="0">
                <a:latin typeface="+mn-lt"/>
              </a:rPr>
              <a:t>veterinary</a:t>
            </a:r>
            <a:r>
              <a:rPr lang="it-IT" sz="1400" dirty="0" smtClean="0">
                <a:latin typeface="+mn-lt"/>
              </a:rPr>
              <a:t> and </a:t>
            </a:r>
            <a:r>
              <a:rPr lang="it-IT" sz="1400" dirty="0" err="1" smtClean="0">
                <a:latin typeface="+mn-lt"/>
              </a:rPr>
              <a:t>healt</a:t>
            </a:r>
            <a:r>
              <a:rPr lang="it-IT" sz="1400" dirty="0" smtClean="0">
                <a:latin typeface="+mn-lt"/>
              </a:rPr>
              <a:t> </a:t>
            </a:r>
            <a:r>
              <a:rPr lang="it-IT" sz="1400" dirty="0" err="1" smtClean="0">
                <a:latin typeface="+mn-lt"/>
              </a:rPr>
              <a:t>protection</a:t>
            </a:r>
            <a:endParaRPr lang="it-IT" sz="1400" dirty="0" smtClean="0">
              <a:latin typeface="+mn-lt"/>
            </a:endParaRPr>
          </a:p>
          <a:p>
            <a:pPr>
              <a:buFont typeface="Arial" pitchFamily="34" charset="0"/>
              <a:buChar char="•"/>
            </a:pPr>
            <a:r>
              <a:rPr lang="it-IT" sz="1400" dirty="0" smtClean="0">
                <a:latin typeface="+mn-lt"/>
              </a:rPr>
              <a:t>Security and </a:t>
            </a:r>
            <a:r>
              <a:rPr lang="it-IT" sz="1400" dirty="0" err="1" smtClean="0">
                <a:latin typeface="+mn-lt"/>
              </a:rPr>
              <a:t>safety</a:t>
            </a:r>
            <a:r>
              <a:rPr lang="it-IT" sz="1400" dirty="0" smtClean="0">
                <a:latin typeface="+mn-lt"/>
              </a:rPr>
              <a:t> </a:t>
            </a:r>
            <a:r>
              <a:rPr lang="it-IT" sz="1400" dirty="0" err="1" smtClean="0">
                <a:latin typeface="+mn-lt"/>
              </a:rPr>
              <a:t>regulations</a:t>
            </a:r>
            <a:endParaRPr lang="it-IT" sz="1400" dirty="0">
              <a:latin typeface="+mn-lt"/>
            </a:endParaRPr>
          </a:p>
        </p:txBody>
      </p:sp>
      <p:sp>
        <p:nvSpPr>
          <p:cNvPr id="16" name="CasellaDiTesto 15"/>
          <p:cNvSpPr txBox="1"/>
          <p:nvPr/>
        </p:nvSpPr>
        <p:spPr>
          <a:xfrm>
            <a:off x="1285852" y="3786190"/>
            <a:ext cx="7429552" cy="646331"/>
          </a:xfrm>
          <a:prstGeom prst="rect">
            <a:avLst/>
          </a:prstGeom>
          <a:noFill/>
        </p:spPr>
        <p:txBody>
          <a:bodyPr wrap="square" rtlCol="0">
            <a:spAutoFit/>
          </a:bodyPr>
          <a:lstStyle/>
          <a:p>
            <a:r>
              <a:rPr lang="it-IT" sz="1800" dirty="0" smtClean="0">
                <a:latin typeface="+mn-lt"/>
              </a:rPr>
              <a:t>Rallentano il trasporto marittimo ed intermodale, generando ridondanze e maggiori costi (posizione svantaggiata rispetto al trasporto stradale)</a:t>
            </a:r>
            <a:endParaRPr lang="it-IT" sz="1800" dirty="0">
              <a:latin typeface="+mn-lt"/>
            </a:endParaRPr>
          </a:p>
        </p:txBody>
      </p:sp>
      <p:sp>
        <p:nvSpPr>
          <p:cNvPr id="17" name="Freccia in giù 16"/>
          <p:cNvSpPr/>
          <p:nvPr/>
        </p:nvSpPr>
        <p:spPr>
          <a:xfrm>
            <a:off x="4286248" y="3429000"/>
            <a:ext cx="1285884" cy="357190"/>
          </a:xfrm>
          <a:prstGeom prst="downArrow">
            <a:avLst/>
          </a:prstGeom>
          <a:solidFill>
            <a:srgbClr val="6699FF"/>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p:cNvSpPr txBox="1"/>
          <p:nvPr/>
        </p:nvSpPr>
        <p:spPr>
          <a:xfrm>
            <a:off x="1285852" y="5214950"/>
            <a:ext cx="7429552" cy="923330"/>
          </a:xfrm>
          <a:prstGeom prst="rect">
            <a:avLst/>
          </a:prstGeom>
          <a:noFill/>
          <a:ln w="34925" cmpd="sng">
            <a:solidFill>
              <a:srgbClr val="6699FF"/>
            </a:solidFill>
          </a:ln>
          <a:effectLst>
            <a:outerShdw blurRad="152400" dist="317500" dir="5400000" sx="90000" sy="-19000" rotWithShape="0">
              <a:prstClr val="black">
                <a:alpha val="15000"/>
              </a:prstClr>
            </a:outerShdw>
          </a:effectLst>
        </p:spPr>
        <p:txBody>
          <a:bodyPr wrap="square" rtlCol="0">
            <a:spAutoFit/>
          </a:bodyPr>
          <a:lstStyle/>
          <a:p>
            <a:pPr algn="ctr"/>
            <a:r>
              <a:rPr lang="it-IT" sz="1800" dirty="0" smtClean="0">
                <a:latin typeface="+mn-lt"/>
              </a:rPr>
              <a:t>E’ necessaria una razionalizzazione, armonizzazione e riduzione di queste procedure, per aumentare la competitività dello SSS e stimolare </a:t>
            </a:r>
            <a:r>
              <a:rPr lang="it-IT" sz="1800" dirty="0" err="1" smtClean="0">
                <a:latin typeface="+mn-lt"/>
              </a:rPr>
              <a:t>modal</a:t>
            </a:r>
            <a:r>
              <a:rPr lang="it-IT" sz="1800" dirty="0" smtClean="0">
                <a:latin typeface="+mn-lt"/>
              </a:rPr>
              <a:t> </a:t>
            </a:r>
            <a:r>
              <a:rPr lang="it-IT" sz="1800" dirty="0" err="1" smtClean="0">
                <a:latin typeface="+mn-lt"/>
              </a:rPr>
              <a:t>shift</a:t>
            </a:r>
            <a:r>
              <a:rPr lang="it-IT" sz="1800" dirty="0" smtClean="0">
                <a:latin typeface="+mn-lt"/>
              </a:rPr>
              <a:t> dalla strada.</a:t>
            </a:r>
            <a:endParaRPr lang="it-IT" sz="1800" dirty="0">
              <a:latin typeface="+mn-lt"/>
            </a:endParaRPr>
          </a:p>
        </p:txBody>
      </p:sp>
      <p:sp>
        <p:nvSpPr>
          <p:cNvPr id="19" name="Rettangolo 18"/>
          <p:cNvSpPr/>
          <p:nvPr/>
        </p:nvSpPr>
        <p:spPr>
          <a:xfrm>
            <a:off x="2071638" y="1500174"/>
            <a:ext cx="6429452" cy="369332"/>
          </a:xfrm>
          <a:prstGeom prst="rect">
            <a:avLst/>
          </a:prstGeom>
        </p:spPr>
        <p:txBody>
          <a:bodyPr wrap="square">
            <a:spAutoFit/>
          </a:bodyPr>
          <a:lstStyle/>
          <a:p>
            <a:r>
              <a:rPr lang="it-IT" sz="1800" dirty="0" smtClean="0">
                <a:latin typeface="+mn-lt"/>
              </a:rPr>
              <a:t>Complessità procedure amministrative in SSS </a:t>
            </a:r>
            <a:r>
              <a:rPr lang="it-IT" sz="1800" dirty="0" err="1" smtClean="0">
                <a:latin typeface="+mn-lt"/>
              </a:rPr>
              <a:t>intra</a:t>
            </a:r>
            <a:r>
              <a:rPr lang="it-IT" sz="1800" dirty="0" smtClean="0">
                <a:latin typeface="+mn-lt"/>
              </a:rPr>
              <a:t> EU</a:t>
            </a:r>
          </a:p>
        </p:txBody>
      </p:sp>
      <p:sp>
        <p:nvSpPr>
          <p:cNvPr id="20" name="Freccia in giù 19"/>
          <p:cNvSpPr/>
          <p:nvPr/>
        </p:nvSpPr>
        <p:spPr>
          <a:xfrm>
            <a:off x="4357686" y="4572008"/>
            <a:ext cx="1214446" cy="357190"/>
          </a:xfrm>
          <a:prstGeom prst="downArrow">
            <a:avLst/>
          </a:prstGeom>
          <a:solidFill>
            <a:srgbClr val="6699FF"/>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28728" y="428604"/>
            <a:ext cx="7258072" cy="796908"/>
          </a:xfrm>
        </p:spPr>
        <p:txBody>
          <a:bodyPr/>
          <a:lstStyle/>
          <a:p>
            <a:r>
              <a:rPr lang="it-IT" sz="2000" b="1" kern="1200" dirty="0" smtClean="0">
                <a:solidFill>
                  <a:srgbClr val="0066CC"/>
                </a:solidFill>
                <a:latin typeface="Arial" charset="0"/>
                <a:ea typeface="+mn-ea"/>
                <a:cs typeface="+mn-cs"/>
              </a:rPr>
              <a:t>Attività del progetto: identificazione dei </a:t>
            </a:r>
            <a:r>
              <a:rPr lang="it-IT" sz="2000" b="1" kern="1200" dirty="0" err="1" smtClean="0">
                <a:solidFill>
                  <a:srgbClr val="0066CC"/>
                </a:solidFill>
                <a:latin typeface="Arial" charset="0"/>
                <a:ea typeface="+mn-ea"/>
                <a:cs typeface="+mn-cs"/>
              </a:rPr>
              <a:t>bottlenecks</a:t>
            </a:r>
            <a:r>
              <a:rPr lang="it-IT" sz="2000" b="1" kern="1200" dirty="0" smtClean="0">
                <a:solidFill>
                  <a:srgbClr val="0066CC"/>
                </a:solidFill>
                <a:latin typeface="Arial" charset="0"/>
                <a:ea typeface="+mn-ea"/>
                <a:cs typeface="+mn-cs"/>
              </a:rPr>
              <a:t>, misure, policy </a:t>
            </a:r>
            <a:r>
              <a:rPr lang="it-IT" sz="2000" b="1" kern="1200" dirty="0" err="1" smtClean="0">
                <a:solidFill>
                  <a:srgbClr val="0066CC"/>
                </a:solidFill>
                <a:latin typeface="Arial" charset="0"/>
                <a:ea typeface="+mn-ea"/>
                <a:cs typeface="+mn-cs"/>
              </a:rPr>
              <a:t>option</a:t>
            </a:r>
            <a:r>
              <a:rPr lang="it-IT" sz="2000" b="1" kern="1200" dirty="0" smtClean="0">
                <a:solidFill>
                  <a:srgbClr val="0066CC"/>
                </a:solidFill>
                <a:latin typeface="Arial" charset="0"/>
                <a:ea typeface="+mn-ea"/>
                <a:cs typeface="+mn-cs"/>
              </a:rPr>
              <a:t> ed analisi costi benefici</a:t>
            </a:r>
          </a:p>
        </p:txBody>
      </p:sp>
      <p:sp>
        <p:nvSpPr>
          <p:cNvPr id="6" name="AutoShape 294"/>
          <p:cNvSpPr>
            <a:spLocks noChangeArrowheads="1"/>
          </p:cNvSpPr>
          <p:nvPr/>
        </p:nvSpPr>
        <p:spPr bwMode="auto">
          <a:xfrm>
            <a:off x="7500958" y="3143248"/>
            <a:ext cx="1409727" cy="647700"/>
          </a:xfrm>
          <a:prstGeom prst="homePlate">
            <a:avLst>
              <a:gd name="adj" fmla="val 40414"/>
            </a:avLst>
          </a:prstGeom>
          <a:solidFill>
            <a:srgbClr val="6699FF">
              <a:alpha val="99000"/>
            </a:srgbClr>
          </a:solidFill>
          <a:ln w="9525" algn="ctr">
            <a:noFill/>
            <a:miter lim="800000"/>
            <a:headEnd/>
            <a:tailEnd/>
          </a:ln>
          <a:effectLst>
            <a:prstShdw prst="shdw17" dist="17961" dir="2700000">
              <a:schemeClr val="tx1">
                <a:gamma/>
                <a:shade val="60000"/>
                <a:invGamma/>
              </a:schemeClr>
            </a:prstShdw>
          </a:effectLst>
        </p:spPr>
        <p:txBody>
          <a:bodyPr wrap="none" lIns="0" tIns="0" rIns="0" bIns="0" anchor="ctr"/>
          <a:lstStyle/>
          <a:p>
            <a:endParaRPr lang="it-IT"/>
          </a:p>
        </p:txBody>
      </p:sp>
      <p:grpSp>
        <p:nvGrpSpPr>
          <p:cNvPr id="7" name="Group 360"/>
          <p:cNvGrpSpPr>
            <a:grpSpLocks/>
          </p:cNvGrpSpPr>
          <p:nvPr/>
        </p:nvGrpSpPr>
        <p:grpSpPr bwMode="auto">
          <a:xfrm>
            <a:off x="5357818" y="2357430"/>
            <a:ext cx="2093928" cy="647700"/>
            <a:chOff x="2899" y="1820"/>
            <a:chExt cx="1496" cy="408"/>
          </a:xfrm>
        </p:grpSpPr>
        <p:sp>
          <p:nvSpPr>
            <p:cNvPr id="8" name="AutoShape 211"/>
            <p:cNvSpPr>
              <a:spLocks noChangeArrowheads="1"/>
            </p:cNvSpPr>
            <p:nvPr/>
          </p:nvSpPr>
          <p:spPr bwMode="auto">
            <a:xfrm>
              <a:off x="2899" y="1820"/>
              <a:ext cx="1496" cy="408"/>
            </a:xfrm>
            <a:prstGeom prst="homePlate">
              <a:avLst>
                <a:gd name="adj" fmla="val 46614"/>
              </a:avLst>
            </a:prstGeom>
            <a:solidFill>
              <a:srgbClr val="6699FF">
                <a:alpha val="99000"/>
              </a:srgbClr>
            </a:solidFill>
            <a:ln w="9525" algn="ctr">
              <a:noFill/>
              <a:miter lim="800000"/>
              <a:headEnd/>
              <a:tailEnd/>
            </a:ln>
            <a:effectLst>
              <a:prstShdw prst="shdw17" dist="17961" dir="2700000">
                <a:schemeClr val="tx1">
                  <a:gamma/>
                  <a:shade val="60000"/>
                  <a:invGamma/>
                </a:schemeClr>
              </a:prstShdw>
            </a:effectLst>
          </p:spPr>
          <p:txBody>
            <a:bodyPr wrap="none" lIns="0" tIns="0" rIns="0" bIns="0" anchor="ctr"/>
            <a:lstStyle/>
            <a:p>
              <a:endParaRPr lang="it-IT"/>
            </a:p>
          </p:txBody>
        </p:sp>
        <p:sp>
          <p:nvSpPr>
            <p:cNvPr id="9" name="Text Box 212"/>
            <p:cNvSpPr txBox="1">
              <a:spLocks noChangeArrowheads="1"/>
            </p:cNvSpPr>
            <p:nvPr/>
          </p:nvSpPr>
          <p:spPr bwMode="auto">
            <a:xfrm>
              <a:off x="2962" y="1847"/>
              <a:ext cx="1433" cy="308"/>
            </a:xfrm>
            <a:prstGeom prst="rect">
              <a:avLst/>
            </a:prstGeom>
            <a:noFill/>
            <a:ln w="9525" algn="ctr">
              <a:noFill/>
              <a:miter lim="800000"/>
              <a:headEnd/>
              <a:tailEnd/>
            </a:ln>
            <a:effectLst/>
          </p:spPr>
          <p:txBody>
            <a:bodyPr lIns="0" tIns="0" rIns="0" bIns="0">
              <a:spAutoFit/>
            </a:bodyPr>
            <a:lstStyle/>
            <a:p>
              <a:r>
                <a:rPr lang="en-US" sz="1600" dirty="0">
                  <a:solidFill>
                    <a:schemeClr val="bg1"/>
                  </a:solidFill>
                </a:rPr>
                <a:t>Identification of 4 Policy Options</a:t>
              </a:r>
            </a:p>
          </p:txBody>
        </p:sp>
      </p:grpSp>
      <p:graphicFrame>
        <p:nvGraphicFramePr>
          <p:cNvPr id="10" name="Group 497"/>
          <p:cNvGraphicFramePr>
            <a:graphicFrameLocks noGrp="1"/>
          </p:cNvGraphicFramePr>
          <p:nvPr>
            <p:ph sz="quarter" idx="4294967295"/>
          </p:nvPr>
        </p:nvGraphicFramePr>
        <p:xfrm>
          <a:off x="3305166" y="2733664"/>
          <a:ext cx="1830386" cy="3428386"/>
        </p:xfrm>
        <a:graphic>
          <a:graphicData uri="http://schemas.openxmlformats.org/drawingml/2006/table">
            <a:tbl>
              <a:tblPr/>
              <a:tblGrid>
                <a:gridCol w="1830386"/>
              </a:tblGrid>
              <a:tr h="533815">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dirty="0" smtClean="0">
                          <a:ln>
                            <a:noFill/>
                          </a:ln>
                          <a:solidFill>
                            <a:schemeClr val="tx1"/>
                          </a:solidFill>
                          <a:effectLst/>
                          <a:latin typeface="Arial" charset="0"/>
                          <a:cs typeface="Times New Roman" pitchFamily="18" charset="0"/>
                        </a:rPr>
                        <a:t>A) Simplification of regulations on carriage of </a:t>
                      </a:r>
                      <a:r>
                        <a:rPr kumimoji="0" lang="en-GB" sz="800" b="1" i="0" u="none" strike="noStrike" cap="none" normalizeH="0" baseline="0" dirty="0" smtClean="0">
                          <a:ln>
                            <a:noFill/>
                          </a:ln>
                          <a:solidFill>
                            <a:schemeClr val="tx1"/>
                          </a:solidFill>
                          <a:effectLst/>
                          <a:latin typeface="Arial" charset="0"/>
                          <a:cs typeface="Times New Roman" pitchFamily="18" charset="0"/>
                        </a:rPr>
                        <a:t>dangerous goods in the case of “Authorised Regular Shipping Services” </a:t>
                      </a:r>
                      <a:endParaRPr kumimoji="0" lang="en-GB" sz="8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cap="flat">
                      <a:noFill/>
                    </a:lnT>
                    <a:lnB>
                      <a:noFill/>
                    </a:lnB>
                    <a:lnTlToBr>
                      <a:noFill/>
                    </a:lnTlToBr>
                    <a:lnBlToTr>
                      <a:noFill/>
                    </a:lnBlToTr>
                    <a:noFill/>
                  </a:tcPr>
                </a:tc>
              </a:tr>
              <a:tr h="512897">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dirty="0" smtClean="0">
                          <a:ln>
                            <a:noFill/>
                          </a:ln>
                          <a:solidFill>
                            <a:schemeClr val="tx1"/>
                          </a:solidFill>
                          <a:effectLst/>
                          <a:latin typeface="Arial" charset="0"/>
                          <a:cs typeface="Times New Roman" pitchFamily="18" charset="0"/>
                        </a:rPr>
                        <a:t>B) </a:t>
                      </a:r>
                      <a:r>
                        <a:rPr kumimoji="0" lang="en-GB" sz="800" b="1" i="0" u="none" strike="noStrike" cap="none" normalizeH="0" baseline="0" dirty="0" smtClean="0">
                          <a:ln>
                            <a:noFill/>
                          </a:ln>
                          <a:solidFill>
                            <a:schemeClr val="tx1"/>
                          </a:solidFill>
                          <a:effectLst/>
                          <a:latin typeface="Arial" charset="0"/>
                          <a:cs typeface="Times New Roman" pitchFamily="18" charset="0"/>
                        </a:rPr>
                        <a:t>License of “Authorised Regular Shipping Service” to be connected with operators  </a:t>
                      </a:r>
                      <a:r>
                        <a:rPr kumimoji="0" lang="en-GB" sz="800" b="0" i="0" u="none" strike="noStrike" cap="none" normalizeH="0" baseline="0" dirty="0" smtClean="0">
                          <a:ln>
                            <a:noFill/>
                          </a:ln>
                          <a:solidFill>
                            <a:schemeClr val="tx1"/>
                          </a:solidFill>
                          <a:effectLst/>
                          <a:latin typeface="Arial" charset="0"/>
                          <a:cs typeface="Times New Roman" pitchFamily="18" charset="0"/>
                        </a:rPr>
                        <a:t>(not with vessels)</a:t>
                      </a:r>
                      <a:endParaRPr kumimoji="0" lang="en-GB" sz="8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70051">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Times New Roman" pitchFamily="18" charset="0"/>
                        </a:rPr>
                        <a:t>C) </a:t>
                      </a:r>
                      <a:r>
                        <a:rPr kumimoji="0" lang="en-GB" sz="800" b="1" i="0" u="none" strike="noStrike" cap="none" normalizeH="0" baseline="0" smtClean="0">
                          <a:ln>
                            <a:noFill/>
                          </a:ln>
                          <a:solidFill>
                            <a:schemeClr val="tx1"/>
                          </a:solidFill>
                          <a:effectLst/>
                          <a:latin typeface="Arial" charset="0"/>
                          <a:cs typeface="Times New Roman" pitchFamily="18" charset="0"/>
                        </a:rPr>
                        <a:t>Separation of areas in ports </a:t>
                      </a:r>
                      <a:r>
                        <a:rPr kumimoji="0" lang="en-GB" sz="800" b="0" i="0" u="none" strike="noStrike" cap="none" normalizeH="0" baseline="0" smtClean="0">
                          <a:ln>
                            <a:noFill/>
                          </a:ln>
                          <a:solidFill>
                            <a:schemeClr val="tx1"/>
                          </a:solidFill>
                          <a:effectLst/>
                          <a:latin typeface="Arial" charset="0"/>
                          <a:cs typeface="Times New Roman" pitchFamily="18" charset="0"/>
                        </a:rPr>
                        <a:t>(Community and non-Community goods)</a:t>
                      </a:r>
                      <a:endParaRPr kumimoji="0" lang="en-GB" sz="8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70051">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Times New Roman" pitchFamily="18" charset="0"/>
                        </a:rPr>
                        <a:t>D) </a:t>
                      </a:r>
                      <a:r>
                        <a:rPr kumimoji="0" lang="en-GB" sz="800" b="1" i="0" u="none" strike="noStrike" cap="none" normalizeH="0" baseline="0" smtClean="0">
                          <a:ln>
                            <a:noFill/>
                          </a:ln>
                          <a:solidFill>
                            <a:schemeClr val="tx1"/>
                          </a:solidFill>
                          <a:effectLst/>
                          <a:latin typeface="Arial" charset="0"/>
                          <a:cs typeface="Times New Roman" pitchFamily="18" charset="0"/>
                        </a:rPr>
                        <a:t>One-stop administrative shops</a:t>
                      </a:r>
                      <a:r>
                        <a:rPr kumimoji="0" lang="en-GB" sz="800" b="0" i="0" u="none" strike="noStrike" cap="none" normalizeH="0" baseline="0" smtClean="0">
                          <a:ln>
                            <a:noFill/>
                          </a:ln>
                          <a:solidFill>
                            <a:schemeClr val="tx1"/>
                          </a:solidFill>
                          <a:effectLst/>
                          <a:latin typeface="Arial" charset="0"/>
                          <a:cs typeface="Times New Roman" pitchFamily="18" charset="0"/>
                        </a:rPr>
                        <a:t> in ports</a:t>
                      </a:r>
                      <a:endParaRPr kumimoji="0" lang="en-GB" sz="8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70051">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E) Enhanced e</a:t>
                      </a:r>
                      <a:r>
                        <a:rPr kumimoji="0" lang="en-GB" sz="800" b="1" i="0" u="none" strike="noStrike" cap="none" normalizeH="0" baseline="0" smtClean="0">
                          <a:ln>
                            <a:noFill/>
                          </a:ln>
                          <a:solidFill>
                            <a:schemeClr val="tx1"/>
                          </a:solidFill>
                          <a:effectLst/>
                          <a:latin typeface="Arial" charset="0"/>
                          <a:cs typeface="Arial" charset="0"/>
                        </a:rPr>
                        <a:t>lectronic data transmission </a:t>
                      </a:r>
                      <a:r>
                        <a:rPr kumimoji="0" lang="en-GB" sz="800" b="0" i="0" u="none" strike="noStrike" cap="none" normalizeH="0" baseline="0" smtClean="0">
                          <a:ln>
                            <a:noFill/>
                          </a:ln>
                          <a:solidFill>
                            <a:schemeClr val="tx1"/>
                          </a:solidFill>
                          <a:effectLst/>
                          <a:latin typeface="Arial" charset="0"/>
                          <a:cs typeface="Arial" charset="0"/>
                        </a:rPr>
                        <a:t>(elimination of paperwork)</a:t>
                      </a:r>
                    </a:p>
                  </a:txBody>
                  <a:tcPr marL="36000" marR="36000" marT="36000" marB="36000" anchor="ctr" horzOverflow="overflow">
                    <a:lnL cap="flat">
                      <a:noFill/>
                    </a:lnL>
                    <a:lnR cap="flat">
                      <a:noFill/>
                    </a:lnR>
                    <a:lnT>
                      <a:noFill/>
                    </a:lnT>
                    <a:lnB>
                      <a:noFill/>
                    </a:lnB>
                    <a:lnTlToBr>
                      <a:noFill/>
                    </a:lnTlToBr>
                    <a:lnBlToTr>
                      <a:noFill/>
                    </a:lnBlToTr>
                    <a:noFill/>
                  </a:tcPr>
                </a:tc>
              </a:tr>
              <a:tr h="370051">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Times New Roman" pitchFamily="18" charset="0"/>
                        </a:rPr>
                        <a:t>F) S</a:t>
                      </a:r>
                      <a:r>
                        <a:rPr kumimoji="0" lang="en-GB" sz="800" b="1" i="0" u="none" strike="noStrike" cap="none" normalizeH="0" baseline="0" smtClean="0">
                          <a:ln>
                            <a:noFill/>
                          </a:ln>
                          <a:solidFill>
                            <a:schemeClr val="tx1"/>
                          </a:solidFill>
                          <a:effectLst/>
                          <a:latin typeface="Arial" charset="0"/>
                          <a:cs typeface="Times New Roman" pitchFamily="18" charset="0"/>
                        </a:rPr>
                        <a:t>ingle document for all administrative procedures</a:t>
                      </a:r>
                      <a:endParaRPr kumimoji="0" lang="en-US" sz="800" b="1" i="0" u="none" strike="noStrike" cap="none" normalizeH="0" baseline="0" smtClean="0">
                        <a:ln>
                          <a:noFill/>
                        </a:ln>
                        <a:solidFill>
                          <a:schemeClr val="tx1"/>
                        </a:solidFill>
                        <a:effectLst/>
                        <a:latin typeface="Arial" charset="0"/>
                        <a:cs typeface="Times New Roman" pitchFamily="18"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70136">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Times New Roman" pitchFamily="18" charset="0"/>
                        </a:rPr>
                        <a:t>G) </a:t>
                      </a:r>
                      <a:r>
                        <a:rPr kumimoji="0" lang="en-GB" sz="800" b="1" i="0" u="none" strike="noStrike" cap="none" normalizeH="0" baseline="0" smtClean="0">
                          <a:ln>
                            <a:noFill/>
                          </a:ln>
                          <a:solidFill>
                            <a:schemeClr val="tx1"/>
                          </a:solidFill>
                          <a:effectLst/>
                          <a:latin typeface="Arial" charset="0"/>
                          <a:cs typeface="Times New Roman" pitchFamily="18" charset="0"/>
                        </a:rPr>
                        <a:t>Maximum elimination</a:t>
                      </a:r>
                      <a:r>
                        <a:rPr kumimoji="0" lang="en-GB" sz="800" b="0" i="0" u="none" strike="noStrike" cap="none" normalizeH="0" baseline="0" smtClean="0">
                          <a:ln>
                            <a:noFill/>
                          </a:ln>
                          <a:solidFill>
                            <a:schemeClr val="tx1"/>
                          </a:solidFill>
                          <a:effectLst/>
                          <a:latin typeface="Arial" charset="0"/>
                          <a:cs typeface="Times New Roman" pitchFamily="18" charset="0"/>
                        </a:rPr>
                        <a:t> of administrative procedures in ports</a:t>
                      </a:r>
                    </a:p>
                  </a:txBody>
                  <a:tcPr marL="36000" marR="36000" marT="36000" marB="36000" anchor="ctr" horzOverflow="overflow">
                    <a:lnL cap="flat">
                      <a:noFill/>
                    </a:lnL>
                    <a:lnR cap="flat">
                      <a:noFill/>
                    </a:lnR>
                    <a:lnT>
                      <a:noFill/>
                    </a:lnT>
                    <a:lnB>
                      <a:noFill/>
                    </a:lnB>
                    <a:lnTlToBr>
                      <a:noFill/>
                    </a:lnTlToBr>
                    <a:lnBlToTr>
                      <a:noFill/>
                    </a:lnBlToTr>
                    <a:noFill/>
                  </a:tcPr>
                </a:tc>
              </a:tr>
              <a:tr h="370051">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dirty="0" smtClean="0">
                          <a:ln>
                            <a:noFill/>
                          </a:ln>
                          <a:solidFill>
                            <a:schemeClr val="tx1"/>
                          </a:solidFill>
                          <a:effectLst/>
                          <a:latin typeface="Arial" charset="0"/>
                          <a:cs typeface="Times New Roman" pitchFamily="18" charset="0"/>
                        </a:rPr>
                        <a:t>H)  Use of English as </a:t>
                      </a:r>
                      <a:r>
                        <a:rPr kumimoji="0" lang="en-GB" sz="800" b="1" i="0" u="none" strike="noStrike" cap="none" normalizeH="0" baseline="0" dirty="0" smtClean="0">
                          <a:ln>
                            <a:noFill/>
                          </a:ln>
                          <a:solidFill>
                            <a:schemeClr val="tx1"/>
                          </a:solidFill>
                          <a:effectLst/>
                          <a:latin typeface="Arial" charset="0"/>
                          <a:cs typeface="Times New Roman" pitchFamily="18" charset="0"/>
                        </a:rPr>
                        <a:t>second official administrative </a:t>
                      </a:r>
                      <a:r>
                        <a:rPr kumimoji="0" lang="en-GB" sz="800" b="0" i="0" u="none" strike="noStrike" cap="none" normalizeH="0" baseline="0" dirty="0" smtClean="0">
                          <a:ln>
                            <a:noFill/>
                          </a:ln>
                          <a:solidFill>
                            <a:schemeClr val="tx1"/>
                          </a:solidFill>
                          <a:effectLst/>
                          <a:latin typeface="Arial" charset="0"/>
                          <a:cs typeface="Times New Roman" pitchFamily="18" charset="0"/>
                        </a:rPr>
                        <a:t>language</a:t>
                      </a:r>
                    </a:p>
                  </a:txBody>
                  <a:tcPr marL="36000" marR="36000" marT="36000" marB="36000" anchor="ctr" horzOverflow="overflow">
                    <a:lnL cap="flat">
                      <a:noFill/>
                    </a:lnL>
                    <a:lnR cap="flat">
                      <a:noFill/>
                    </a:lnR>
                    <a:lnT>
                      <a:noFill/>
                    </a:lnT>
                    <a:lnB cap="flat">
                      <a:noFill/>
                    </a:lnB>
                    <a:lnTlToBr>
                      <a:noFill/>
                    </a:lnTlToBr>
                    <a:lnBlToTr>
                      <a:noFill/>
                    </a:lnBlToTr>
                    <a:noFill/>
                  </a:tcPr>
                </a:tc>
              </a:tr>
            </a:tbl>
          </a:graphicData>
        </a:graphic>
      </p:graphicFrame>
      <p:graphicFrame>
        <p:nvGraphicFramePr>
          <p:cNvPr id="11" name="Group 499"/>
          <p:cNvGraphicFramePr>
            <a:graphicFrameLocks noGrp="1"/>
          </p:cNvGraphicFramePr>
          <p:nvPr>
            <p:ph sz="quarter" idx="4294967295"/>
          </p:nvPr>
        </p:nvGraphicFramePr>
        <p:xfrm>
          <a:off x="1214415" y="2214554"/>
          <a:ext cx="1928826" cy="3786215"/>
        </p:xfrm>
        <a:graphic>
          <a:graphicData uri="http://schemas.openxmlformats.org/drawingml/2006/table">
            <a:tbl>
              <a:tblPr/>
              <a:tblGrid>
                <a:gridCol w="1928826"/>
              </a:tblGrid>
              <a:tr h="3471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charset="0"/>
                          <a:cs typeface="Times New Roman" pitchFamily="18" charset="0"/>
                        </a:rPr>
                        <a:t>1) Additional time, delay of the ship and/or of the goods</a:t>
                      </a:r>
                      <a:endParaRPr kumimoji="0" lang="en-GB" sz="800" b="0" i="0" u="none" strike="noStrike" cap="none" normalizeH="0" baseline="0" dirty="0" smtClean="0">
                        <a:ln>
                          <a:noFill/>
                        </a:ln>
                        <a:solidFill>
                          <a:schemeClr val="tx1"/>
                        </a:solidFill>
                        <a:effectLst/>
                        <a:latin typeface="Arial" charset="0"/>
                        <a:cs typeface="Times New Roman" pitchFamily="18" charset="0"/>
                      </a:endParaRPr>
                    </a:p>
                  </a:txBody>
                  <a:tcPr marL="36000" marR="36000" marT="36000" marB="36000" anchor="ctr" horzOverflow="overflow">
                    <a:lnL cap="flat">
                      <a:noFill/>
                    </a:lnL>
                    <a:lnR cap="flat">
                      <a:noFill/>
                    </a:lnR>
                    <a:lnT cap="flat">
                      <a:noFill/>
                    </a:lnT>
                    <a:lnB>
                      <a:noFill/>
                    </a:lnB>
                    <a:lnTlToBr>
                      <a:noFill/>
                    </a:lnTlToBr>
                    <a:lnBlToTr>
                      <a:noFill/>
                    </a:lnBlToTr>
                    <a:noFill/>
                  </a:tcPr>
                </a:tc>
              </a:tr>
              <a:tr h="48110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Arial" charset="0"/>
                          <a:cs typeface="Times New Roman" pitchFamily="18" charset="0"/>
                        </a:rPr>
                        <a:t>2) Different procedures for SSS and road transport (in particular for dangerous goods)</a:t>
                      </a:r>
                      <a:endParaRPr kumimoji="0" lang="en-GB" sz="8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218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Arial" charset="0"/>
                          <a:cs typeface="Times New Roman" pitchFamily="18" charset="0"/>
                        </a:rPr>
                        <a:t>3) Specific national procedures</a:t>
                      </a:r>
                      <a:endParaRPr kumimoji="0" lang="en-GB" sz="8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6813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Arial" charset="0"/>
                          <a:cs typeface="Times New Roman" pitchFamily="18" charset="0"/>
                        </a:rPr>
                        <a:t>4) Individual interpretations of EU legislation</a:t>
                      </a:r>
                      <a:endParaRPr kumimoji="0" lang="en-GB" sz="800" b="0" i="0" u="none" strike="noStrike" cap="none" normalizeH="0" baseline="0" dirty="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471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chemeClr val="tx1"/>
                          </a:solidFill>
                          <a:effectLst/>
                          <a:latin typeface="Arial" charset="0"/>
                          <a:cs typeface="Times New Roman" pitchFamily="18" charset="0"/>
                        </a:rPr>
                        <a:t>5) Language requirements (English not universally accepted) </a:t>
                      </a:r>
                      <a:endParaRPr kumimoji="0" lang="en-GB" sz="8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3471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chemeClr val="tx1"/>
                          </a:solidFill>
                          <a:effectLst/>
                          <a:latin typeface="Arial" charset="0"/>
                          <a:cs typeface="Times New Roman" pitchFamily="18" charset="0"/>
                        </a:rPr>
                        <a:t>6) Not all ports recognise electronic manifests</a:t>
                      </a:r>
                      <a:endParaRPr kumimoji="0" lang="en-GB" sz="8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615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chemeClr val="tx1"/>
                          </a:solidFill>
                          <a:effectLst/>
                          <a:latin typeface="Arial" charset="0"/>
                          <a:cs typeface="Times New Roman" pitchFamily="18" charset="0"/>
                        </a:rPr>
                        <a:t>7) “Authorised Regulars Shipping Service” Licence only for specific routes (linked to the vessel – not to the operator).</a:t>
                      </a:r>
                    </a:p>
                  </a:txBody>
                  <a:tcPr marL="36000" marR="36000" marT="36000" marB="36000" anchor="ctr" horzOverflow="overflow">
                    <a:lnL cap="flat">
                      <a:noFill/>
                    </a:lnL>
                    <a:lnR cap="flat">
                      <a:noFill/>
                    </a:lnR>
                    <a:lnT>
                      <a:noFill/>
                    </a:lnT>
                    <a:lnB>
                      <a:noFill/>
                    </a:lnB>
                    <a:lnTlToBr>
                      <a:noFill/>
                    </a:lnTlToBr>
                    <a:lnBlToTr>
                      <a:noFill/>
                    </a:lnBlToTr>
                    <a:noFill/>
                  </a:tcPr>
                </a:tc>
              </a:tr>
              <a:tr h="3820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chemeClr val="tx1"/>
                          </a:solidFill>
                          <a:effectLst/>
                          <a:latin typeface="Arial" charset="0"/>
                          <a:cs typeface="Times New Roman" pitchFamily="18" charset="0"/>
                        </a:rPr>
                        <a:t>8) Use of IT for customs purposes is not the rule in all ports</a:t>
                      </a:r>
                    </a:p>
                  </a:txBody>
                  <a:tcPr marL="36000" marR="36000" marT="36000" marB="36000" anchor="ctr" horzOverflow="overflow">
                    <a:lnL cap="flat">
                      <a:noFill/>
                    </a:lnL>
                    <a:lnR cap="flat">
                      <a:noFill/>
                    </a:lnR>
                    <a:lnT>
                      <a:noFill/>
                    </a:lnT>
                    <a:lnB>
                      <a:noFill/>
                    </a:lnB>
                    <a:lnTlToBr>
                      <a:noFill/>
                    </a:lnTlToBr>
                    <a:lnBlToTr>
                      <a:noFill/>
                    </a:lnBlToTr>
                    <a:noFill/>
                  </a:tcPr>
                </a:tc>
              </a:tr>
              <a:tr h="3471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chemeClr val="tx1"/>
                          </a:solidFill>
                          <a:effectLst/>
                          <a:latin typeface="Arial" charset="0"/>
                          <a:cs typeface="Times New Roman" pitchFamily="18" charset="0"/>
                        </a:rPr>
                        <a:t>9) Administrative procedures for security standards</a:t>
                      </a:r>
                    </a:p>
                  </a:txBody>
                  <a:tcPr marL="36000" marR="36000" marT="36000" marB="36000" anchor="ctr" horzOverflow="overflow">
                    <a:lnL cap="flat">
                      <a:noFill/>
                    </a:lnL>
                    <a:lnR cap="flat">
                      <a:noFill/>
                    </a:lnR>
                    <a:lnT>
                      <a:noFill/>
                    </a:lnT>
                    <a:lnB>
                      <a:noFill/>
                    </a:lnB>
                    <a:lnTlToBr>
                      <a:noFill/>
                    </a:lnTlToBr>
                    <a:lnBlToTr>
                      <a:noFill/>
                    </a:lnBlToTr>
                    <a:noFill/>
                  </a:tcPr>
                </a:tc>
              </a:tr>
              <a:tr h="333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800" b="0" i="0" u="none" strike="noStrike" cap="none" normalizeH="0" baseline="0" dirty="0" smtClean="0">
                        <a:ln>
                          <a:noFill/>
                        </a:ln>
                        <a:solidFill>
                          <a:schemeClr val="tx1"/>
                        </a:solidFill>
                        <a:effectLst/>
                        <a:latin typeface="Arial" charset="0"/>
                        <a:cs typeface="Times New Roman" pitchFamily="18" charset="0"/>
                      </a:endParaRPr>
                    </a:p>
                  </a:txBody>
                  <a:tcPr marL="36000" marR="36000" marT="36000" marB="36000" anchor="ctr" horzOverflow="overflow">
                    <a:lnL cap="flat">
                      <a:noFill/>
                    </a:lnL>
                    <a:lnR cap="flat">
                      <a:noFill/>
                    </a:lnR>
                    <a:lnT>
                      <a:noFill/>
                    </a:lnT>
                    <a:lnB cap="flat">
                      <a:noFill/>
                    </a:lnB>
                    <a:lnTlToBr>
                      <a:noFill/>
                    </a:lnTlToBr>
                    <a:lnBlToTr>
                      <a:noFill/>
                    </a:lnBlToTr>
                    <a:noFill/>
                  </a:tcPr>
                </a:tc>
              </a:tr>
            </a:tbl>
          </a:graphicData>
        </a:graphic>
      </p:graphicFrame>
      <p:grpSp>
        <p:nvGrpSpPr>
          <p:cNvPr id="12" name="Group 362"/>
          <p:cNvGrpSpPr>
            <a:grpSpLocks/>
          </p:cNvGrpSpPr>
          <p:nvPr/>
        </p:nvGrpSpPr>
        <p:grpSpPr bwMode="auto">
          <a:xfrm>
            <a:off x="1285852" y="1500174"/>
            <a:ext cx="1962133" cy="647700"/>
            <a:chOff x="69" y="1071"/>
            <a:chExt cx="1496" cy="408"/>
          </a:xfrm>
        </p:grpSpPr>
        <p:sp>
          <p:nvSpPr>
            <p:cNvPr id="13" name="AutoShape 200"/>
            <p:cNvSpPr>
              <a:spLocks noChangeArrowheads="1"/>
            </p:cNvSpPr>
            <p:nvPr/>
          </p:nvSpPr>
          <p:spPr bwMode="auto">
            <a:xfrm>
              <a:off x="69" y="1071"/>
              <a:ext cx="1496" cy="408"/>
            </a:xfrm>
            <a:prstGeom prst="homePlate">
              <a:avLst>
                <a:gd name="adj" fmla="val 46614"/>
              </a:avLst>
            </a:prstGeom>
            <a:solidFill>
              <a:srgbClr val="6699FF">
                <a:alpha val="99000"/>
              </a:srgbClr>
            </a:solidFill>
            <a:ln w="9525" algn="ctr">
              <a:noFill/>
              <a:miter lim="800000"/>
              <a:headEnd/>
              <a:tailEnd/>
            </a:ln>
            <a:effectLst>
              <a:prstShdw prst="shdw17" dist="17961" dir="2700000">
                <a:schemeClr val="tx1">
                  <a:gamma/>
                  <a:shade val="60000"/>
                  <a:invGamma/>
                </a:schemeClr>
              </a:prstShdw>
            </a:effectLst>
          </p:spPr>
          <p:txBody>
            <a:bodyPr wrap="none" lIns="0" tIns="0" rIns="0" bIns="0" anchor="ctr"/>
            <a:lstStyle/>
            <a:p>
              <a:endParaRPr lang="it-IT"/>
            </a:p>
          </p:txBody>
        </p:sp>
        <p:sp>
          <p:nvSpPr>
            <p:cNvPr id="14" name="Text Box 201"/>
            <p:cNvSpPr txBox="1">
              <a:spLocks noChangeArrowheads="1"/>
            </p:cNvSpPr>
            <p:nvPr/>
          </p:nvSpPr>
          <p:spPr bwMode="auto">
            <a:xfrm>
              <a:off x="132" y="1098"/>
              <a:ext cx="1433" cy="308"/>
            </a:xfrm>
            <a:prstGeom prst="rect">
              <a:avLst/>
            </a:prstGeom>
            <a:noFill/>
            <a:ln w="9525" algn="ctr">
              <a:noFill/>
              <a:miter lim="800000"/>
              <a:headEnd/>
              <a:tailEnd/>
            </a:ln>
            <a:effectLst/>
          </p:spPr>
          <p:txBody>
            <a:bodyPr lIns="0" tIns="0" rIns="0" bIns="0">
              <a:spAutoFit/>
            </a:bodyPr>
            <a:lstStyle/>
            <a:p>
              <a:r>
                <a:rPr lang="en-US" sz="1600" dirty="0">
                  <a:solidFill>
                    <a:schemeClr val="bg1"/>
                  </a:solidFill>
                </a:rPr>
                <a:t>Identification of 9 Bottlenecks</a:t>
              </a:r>
            </a:p>
          </p:txBody>
        </p:sp>
      </p:grpSp>
      <p:grpSp>
        <p:nvGrpSpPr>
          <p:cNvPr id="15" name="Group 361"/>
          <p:cNvGrpSpPr>
            <a:grpSpLocks/>
          </p:cNvGrpSpPr>
          <p:nvPr/>
        </p:nvGrpSpPr>
        <p:grpSpPr bwMode="auto">
          <a:xfrm>
            <a:off x="3286116" y="2000240"/>
            <a:ext cx="1920874" cy="647700"/>
            <a:chOff x="1492" y="1434"/>
            <a:chExt cx="1496" cy="408"/>
          </a:xfrm>
        </p:grpSpPr>
        <p:sp>
          <p:nvSpPr>
            <p:cNvPr id="16" name="AutoShape 204"/>
            <p:cNvSpPr>
              <a:spLocks noChangeArrowheads="1"/>
            </p:cNvSpPr>
            <p:nvPr/>
          </p:nvSpPr>
          <p:spPr bwMode="auto">
            <a:xfrm>
              <a:off x="1492" y="1434"/>
              <a:ext cx="1496" cy="408"/>
            </a:xfrm>
            <a:prstGeom prst="homePlate">
              <a:avLst>
                <a:gd name="adj" fmla="val 46614"/>
              </a:avLst>
            </a:prstGeom>
            <a:solidFill>
              <a:srgbClr val="6699FF">
                <a:alpha val="99000"/>
              </a:srgbClr>
            </a:solidFill>
            <a:ln w="9525" algn="ctr">
              <a:noFill/>
              <a:miter lim="800000"/>
              <a:headEnd/>
              <a:tailEnd/>
            </a:ln>
            <a:effectLst>
              <a:prstShdw prst="shdw17" dist="17961" dir="2700000">
                <a:schemeClr val="tx1">
                  <a:gamma/>
                  <a:shade val="60000"/>
                  <a:invGamma/>
                </a:schemeClr>
              </a:prstShdw>
            </a:effectLst>
          </p:spPr>
          <p:txBody>
            <a:bodyPr wrap="none" lIns="0" tIns="0" rIns="0" bIns="0" anchor="ctr"/>
            <a:lstStyle/>
            <a:p>
              <a:endParaRPr lang="it-IT"/>
            </a:p>
          </p:txBody>
        </p:sp>
        <p:sp>
          <p:nvSpPr>
            <p:cNvPr id="17" name="Text Box 205"/>
            <p:cNvSpPr txBox="1">
              <a:spLocks noChangeArrowheads="1"/>
            </p:cNvSpPr>
            <p:nvPr/>
          </p:nvSpPr>
          <p:spPr bwMode="auto">
            <a:xfrm>
              <a:off x="1555" y="1461"/>
              <a:ext cx="1433" cy="308"/>
            </a:xfrm>
            <a:prstGeom prst="rect">
              <a:avLst/>
            </a:prstGeom>
            <a:noFill/>
            <a:ln w="9525" algn="ctr">
              <a:noFill/>
              <a:miter lim="800000"/>
              <a:headEnd/>
              <a:tailEnd/>
            </a:ln>
            <a:effectLst/>
          </p:spPr>
          <p:txBody>
            <a:bodyPr lIns="0" tIns="0" rIns="0" bIns="0">
              <a:spAutoFit/>
            </a:bodyPr>
            <a:lstStyle/>
            <a:p>
              <a:r>
                <a:rPr lang="en-US" sz="1600">
                  <a:solidFill>
                    <a:schemeClr val="bg1"/>
                  </a:solidFill>
                </a:rPr>
                <a:t>Identification of 8 Measures</a:t>
              </a:r>
            </a:p>
          </p:txBody>
        </p:sp>
      </p:grpSp>
      <p:graphicFrame>
        <p:nvGraphicFramePr>
          <p:cNvPr id="18" name="Group 488"/>
          <p:cNvGraphicFramePr>
            <a:graphicFrameLocks noGrp="1"/>
          </p:cNvGraphicFramePr>
          <p:nvPr/>
        </p:nvGraphicFramePr>
        <p:xfrm>
          <a:off x="5372105" y="3109904"/>
          <a:ext cx="1865327" cy="3163624"/>
        </p:xfrm>
        <a:graphic>
          <a:graphicData uri="http://schemas.openxmlformats.org/drawingml/2006/table">
            <a:tbl>
              <a:tblPr/>
              <a:tblGrid>
                <a:gridCol w="1865327"/>
              </a:tblGrid>
              <a:tr h="21544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dirty="0" smtClean="0">
                          <a:ln>
                            <a:noFill/>
                          </a:ln>
                          <a:solidFill>
                            <a:schemeClr val="tx1"/>
                          </a:solidFill>
                          <a:effectLst/>
                          <a:latin typeface="Arial" charset="0"/>
                          <a:cs typeface="Arial" charset="0"/>
                        </a:rPr>
                        <a:t>1.  Evaluation of the measures </a:t>
                      </a:r>
                    </a:p>
                  </a:txBody>
                  <a:tcPr marL="36000" marR="36000" marT="36000" marB="36000" anchor="ctr" horzOverflow="overflow">
                    <a:lnL cap="flat">
                      <a:noFill/>
                    </a:lnL>
                    <a:lnR cap="flat">
                      <a:noFill/>
                    </a:lnR>
                    <a:lnT cap="flat">
                      <a:noFill/>
                    </a:lnT>
                    <a:lnB>
                      <a:noFill/>
                    </a:lnB>
                    <a:lnTlToBr>
                      <a:noFill/>
                    </a:lnTlToBr>
                    <a:lnBlToTr>
                      <a:noFill/>
                    </a:lnBlToTr>
                    <a:noFill/>
                  </a:tcPr>
                </a:tc>
              </a:tr>
              <a:tr h="21544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2.  Grouping of the measures</a:t>
                      </a:r>
                    </a:p>
                  </a:txBody>
                  <a:tcPr marL="36000" marR="36000" marT="36000" marB="36000" anchor="ctr" horzOverflow="overflow">
                    <a:lnL cap="flat">
                      <a:noFill/>
                    </a:lnL>
                    <a:lnR cap="flat">
                      <a:noFill/>
                    </a:lnR>
                    <a:lnT>
                      <a:noFill/>
                    </a:lnT>
                    <a:lnB>
                      <a:noFill/>
                    </a:lnB>
                    <a:lnTlToBr>
                      <a:noFill/>
                    </a:lnTlToBr>
                    <a:lnBlToTr>
                      <a:noFill/>
                    </a:lnBlToTr>
                    <a:noFill/>
                  </a:tcPr>
                </a:tc>
              </a:tr>
              <a:tr h="21544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3.  Policy Options’ proposal</a:t>
                      </a:r>
                    </a:p>
                  </a:txBody>
                  <a:tcPr marL="36000" marR="36000" marT="36000" marB="36000" anchor="ctr" horzOverflow="overflow">
                    <a:lnL cap="flat">
                      <a:noFill/>
                    </a:lnL>
                    <a:lnR cap="flat">
                      <a:noFill/>
                    </a:lnR>
                    <a:lnT>
                      <a:noFill/>
                    </a:lnT>
                    <a:lnB>
                      <a:noFill/>
                    </a:lnB>
                    <a:lnTlToBr>
                      <a:noFill/>
                    </a:lnTlToBr>
                    <a:lnBlToTr>
                      <a:noFill/>
                    </a:lnBlToTr>
                    <a:noFill/>
                  </a:tcPr>
                </a:tc>
              </a:tr>
              <a:tr h="215440">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4.  PoE’s and DG TREN’ s feedbacks</a:t>
                      </a:r>
                    </a:p>
                  </a:txBody>
                  <a:tcPr marL="36000" marR="36000" marT="36000" marB="36000" anchor="ctr" horzOverflow="overflow">
                    <a:lnL cap="flat">
                      <a:noFill/>
                    </a:lnL>
                    <a:lnR cap="flat">
                      <a:noFill/>
                    </a:lnR>
                    <a:lnT>
                      <a:noFill/>
                    </a:lnT>
                    <a:lnB>
                      <a:noFill/>
                    </a:lnB>
                    <a:lnTlToBr>
                      <a:noFill/>
                    </a:lnTlToBr>
                    <a:lnBlToTr>
                      <a:noFill/>
                    </a:lnBlToTr>
                    <a:noFill/>
                  </a:tcPr>
                </a:tc>
              </a:tr>
              <a:tr h="418615">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1000" b="1" i="0" u="none" strike="noStrike" cap="none" normalizeH="0" baseline="0" smtClean="0">
                          <a:ln>
                            <a:noFill/>
                          </a:ln>
                          <a:solidFill>
                            <a:schemeClr val="tx1"/>
                          </a:solidFill>
                          <a:effectLst/>
                          <a:latin typeface="Arial" charset="0"/>
                          <a:cs typeface="Arial" charset="0"/>
                        </a:rPr>
                        <a:t>5. Policy Options to be assessed</a:t>
                      </a:r>
                    </a:p>
                  </a:txBody>
                  <a:tcPr marL="36000" marR="36000" marT="36000" marB="36000" anchor="ctr" horzOverflow="overflow">
                    <a:lnL cap="flat">
                      <a:noFill/>
                    </a:lnL>
                    <a:lnR cap="flat">
                      <a:noFill/>
                    </a:lnR>
                    <a:lnT>
                      <a:noFill/>
                    </a:lnT>
                    <a:lnB>
                      <a:noFill/>
                    </a:lnB>
                    <a:lnTlToBr>
                      <a:noFill/>
                    </a:lnTlToBr>
                    <a:lnBlToTr>
                      <a:noFill/>
                    </a:lnBlToTr>
                    <a:noFill/>
                  </a:tcPr>
                </a:tc>
              </a:tr>
              <a:tr h="215440">
                <a:tc>
                  <a:txBody>
                    <a:bodyPr/>
                    <a:lstStyle/>
                    <a:p>
                      <a:pPr marL="450850" marR="0" lvl="1" indent="-180975"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1" i="0" u="none" strike="noStrike" cap="none" normalizeH="0" baseline="0" smtClean="0">
                          <a:ln>
                            <a:noFill/>
                          </a:ln>
                          <a:solidFill>
                            <a:schemeClr val="tx1"/>
                          </a:solidFill>
                          <a:effectLst/>
                          <a:latin typeface="Arial" charset="0"/>
                          <a:cs typeface="Arial" charset="0"/>
                        </a:rPr>
                        <a:t>BAU</a:t>
                      </a:r>
                      <a:r>
                        <a:rPr kumimoji="0" lang="en-GB" sz="800" b="0" i="0" u="none" strike="noStrike" cap="none" normalizeH="0" baseline="0" smtClean="0">
                          <a:ln>
                            <a:noFill/>
                          </a:ln>
                          <a:solidFill>
                            <a:schemeClr val="tx1"/>
                          </a:solidFill>
                          <a:effectLst/>
                          <a:latin typeface="Arial" charset="0"/>
                          <a:cs typeface="Arial" charset="0"/>
                        </a:rPr>
                        <a:t>: “Do-nothing”</a:t>
                      </a:r>
                    </a:p>
                  </a:txBody>
                  <a:tcPr marL="36000" marR="36000" marT="36000" marB="36000" anchor="ctr" horzOverflow="overflow">
                    <a:lnL cap="flat">
                      <a:noFill/>
                    </a:lnL>
                    <a:lnR cap="flat">
                      <a:noFill/>
                    </a:lnR>
                    <a:lnT>
                      <a:noFill/>
                    </a:lnT>
                    <a:lnB>
                      <a:noFill/>
                    </a:lnB>
                    <a:lnTlToBr>
                      <a:noFill/>
                    </a:lnTlToBr>
                    <a:lnBlToTr>
                      <a:noFill/>
                    </a:lnBlToTr>
                    <a:noFill/>
                  </a:tcPr>
                </a:tc>
              </a:tr>
              <a:tr h="757239">
                <a:tc>
                  <a:txBody>
                    <a:bodyPr/>
                    <a:lstStyle/>
                    <a:p>
                      <a:pPr marL="266700" marR="0" lvl="1" indent="3175"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1" i="0" u="none" strike="noStrike" cap="none" normalizeH="0" baseline="0" smtClean="0">
                          <a:ln>
                            <a:noFill/>
                          </a:ln>
                          <a:solidFill>
                            <a:schemeClr val="tx1"/>
                          </a:solidFill>
                          <a:effectLst/>
                          <a:latin typeface="Arial" charset="0"/>
                          <a:cs typeface="Arial" charset="0"/>
                        </a:rPr>
                        <a:t>Policy Option B1</a:t>
                      </a:r>
                      <a:r>
                        <a:rPr kumimoji="0" lang="en-GB" sz="800" b="0" i="0" u="none" strike="noStrike" cap="none" normalizeH="0" baseline="0" smtClean="0">
                          <a:ln>
                            <a:noFill/>
                          </a:ln>
                          <a:solidFill>
                            <a:schemeClr val="tx1"/>
                          </a:solidFill>
                          <a:effectLst/>
                          <a:latin typeface="Arial" charset="0"/>
                          <a:cs typeface="Arial" charset="0"/>
                        </a:rPr>
                        <a:t>: Licence of “Authorised Regular Shipping Service” </a:t>
                      </a:r>
                      <a:r>
                        <a:rPr kumimoji="0" lang="en-US" sz="800" b="0" i="0" u="none" strike="noStrike" cap="none" normalizeH="0" baseline="0" smtClean="0">
                          <a:ln>
                            <a:noFill/>
                          </a:ln>
                          <a:solidFill>
                            <a:schemeClr val="tx1"/>
                          </a:solidFill>
                          <a:effectLst/>
                          <a:latin typeface="Arial" charset="0"/>
                          <a:cs typeface="Arial" charset="0"/>
                        </a:rPr>
                        <a:t>linked to operators, with simplifications of dangerous goods procedures</a:t>
                      </a:r>
                      <a:endParaRPr kumimoji="0" lang="en-GB" sz="800" b="0" i="0" u="none" strike="noStrike" cap="none" normalizeH="0" baseline="0" smtClean="0">
                        <a:ln>
                          <a:noFill/>
                        </a:ln>
                        <a:solidFill>
                          <a:schemeClr val="tx1"/>
                        </a:solidFill>
                        <a:effectLst/>
                        <a:latin typeface="Arial" charset="0"/>
                        <a:cs typeface="Arial" charset="0"/>
                      </a:endParaRPr>
                    </a:p>
                  </a:txBody>
                  <a:tcPr marL="36000" marR="36000" marT="36000" marB="36000" anchor="ctr" horzOverflow="overflow">
                    <a:lnL cap="flat">
                      <a:noFill/>
                    </a:lnL>
                    <a:lnR cap="flat">
                      <a:noFill/>
                    </a:lnR>
                    <a:lnT>
                      <a:noFill/>
                    </a:lnT>
                    <a:lnB>
                      <a:noFill/>
                    </a:lnB>
                    <a:lnTlToBr>
                      <a:noFill/>
                    </a:lnTlToBr>
                    <a:lnBlToTr>
                      <a:noFill/>
                    </a:lnBlToTr>
                    <a:noFill/>
                  </a:tcPr>
                </a:tc>
              </a:tr>
              <a:tr h="488537">
                <a:tc>
                  <a:txBody>
                    <a:bodyPr/>
                    <a:lstStyle/>
                    <a:p>
                      <a:pPr marL="266700" marR="0" lvl="1" indent="3175" algn="l" defTabSz="695325" rtl="0" eaLnBrk="1" fontAlgn="base" latinLnBrk="0" hangingPunct="1">
                        <a:lnSpc>
                          <a:spcPct val="100000"/>
                        </a:lnSpc>
                        <a:spcBef>
                          <a:spcPct val="0"/>
                        </a:spcBef>
                        <a:spcAft>
                          <a:spcPct val="0"/>
                        </a:spcAft>
                        <a:buClrTx/>
                        <a:buSzTx/>
                        <a:buFontTx/>
                        <a:buNone/>
                        <a:tabLst>
                          <a:tab pos="266700" algn="l"/>
                          <a:tab pos="722313" algn="l"/>
                          <a:tab pos="1074738" algn="l"/>
                          <a:tab pos="1427163" algn="l"/>
                          <a:tab pos="1700213" algn="l"/>
                        </a:tabLst>
                      </a:pPr>
                      <a:r>
                        <a:rPr kumimoji="0" lang="en-GB" sz="800" b="1" i="0" u="none" strike="noStrike" cap="none" normalizeH="0" baseline="0" dirty="0" smtClean="0">
                          <a:ln>
                            <a:noFill/>
                          </a:ln>
                          <a:solidFill>
                            <a:schemeClr val="tx1"/>
                          </a:solidFill>
                          <a:effectLst/>
                          <a:latin typeface="Arial" charset="0"/>
                          <a:cs typeface="Arial" charset="0"/>
                        </a:rPr>
                        <a:t>Policy</a:t>
                      </a:r>
                      <a:r>
                        <a:rPr kumimoji="0" lang="en-GB" sz="800" b="1" i="0" u="none" strike="noStrike" cap="none" normalizeH="0" baseline="0" dirty="0" smtClean="0">
                          <a:ln>
                            <a:noFill/>
                          </a:ln>
                          <a:solidFill>
                            <a:schemeClr val="tx1"/>
                          </a:solidFill>
                          <a:effectLst/>
                          <a:latin typeface="Arial" charset="0"/>
                          <a:cs typeface="Times New Roman" pitchFamily="18" charset="0"/>
                        </a:rPr>
                        <a:t> Option B2</a:t>
                      </a:r>
                      <a:r>
                        <a:rPr kumimoji="0" lang="en-GB" sz="800" b="0" i="0" u="none" strike="noStrike" cap="none" normalizeH="0" baseline="0" dirty="0" smtClean="0">
                          <a:ln>
                            <a:noFill/>
                          </a:ln>
                          <a:solidFill>
                            <a:schemeClr val="tx1"/>
                          </a:solidFill>
                          <a:effectLst/>
                          <a:latin typeface="Arial" charset="0"/>
                          <a:cs typeface="Times New Roman" pitchFamily="18" charset="0"/>
                        </a:rPr>
                        <a:t>: One-stop shops,  Single Document, Electronic data transmission, use of English</a:t>
                      </a:r>
                    </a:p>
                  </a:txBody>
                  <a:tcPr marL="36000" marR="36000" marT="36000" marB="36000" anchor="ctr" horzOverflow="overflow">
                    <a:lnL cap="flat">
                      <a:noFill/>
                    </a:lnL>
                    <a:lnR cap="flat">
                      <a:noFill/>
                    </a:lnR>
                    <a:lnT>
                      <a:noFill/>
                    </a:lnT>
                    <a:lnB>
                      <a:noFill/>
                    </a:lnB>
                    <a:lnTlToBr>
                      <a:noFill/>
                    </a:lnTlToBr>
                    <a:lnBlToTr>
                      <a:noFill/>
                    </a:lnBlToTr>
                    <a:noFill/>
                  </a:tcPr>
                </a:tc>
              </a:tr>
              <a:tr h="350890">
                <a:tc>
                  <a:txBody>
                    <a:bodyPr/>
                    <a:lstStyle/>
                    <a:p>
                      <a:pPr marL="266700" marR="0" lvl="1" indent="3175" algn="l" defTabSz="695325" rtl="0" eaLnBrk="1" fontAlgn="base" latinLnBrk="0" hangingPunct="1">
                        <a:lnSpc>
                          <a:spcPct val="100000"/>
                        </a:lnSpc>
                        <a:spcBef>
                          <a:spcPct val="0"/>
                        </a:spcBef>
                        <a:spcAft>
                          <a:spcPct val="0"/>
                        </a:spcAft>
                        <a:buClrTx/>
                        <a:buSzTx/>
                        <a:buFontTx/>
                        <a:buNone/>
                        <a:tabLst>
                          <a:tab pos="266700" algn="l"/>
                          <a:tab pos="722313" algn="l"/>
                          <a:tab pos="1074738" algn="l"/>
                          <a:tab pos="1427163" algn="l"/>
                          <a:tab pos="1700213" algn="l"/>
                        </a:tabLst>
                      </a:pPr>
                      <a:r>
                        <a:rPr kumimoji="0" lang="en-GB" sz="800" b="1" i="0" u="none" strike="noStrike" cap="none" normalizeH="0" baseline="0" dirty="0" smtClean="0">
                          <a:ln>
                            <a:noFill/>
                          </a:ln>
                          <a:solidFill>
                            <a:schemeClr val="tx1"/>
                          </a:solidFill>
                          <a:effectLst/>
                          <a:latin typeface="Arial" charset="0"/>
                          <a:cs typeface="Times New Roman" pitchFamily="18" charset="0"/>
                        </a:rPr>
                        <a:t>Policy Option C</a:t>
                      </a:r>
                      <a:r>
                        <a:rPr kumimoji="0" lang="en-GB" sz="800" b="0" i="0" u="none" strike="noStrike" cap="none" normalizeH="0" baseline="0" dirty="0" smtClean="0">
                          <a:ln>
                            <a:noFill/>
                          </a:ln>
                          <a:solidFill>
                            <a:schemeClr val="tx1"/>
                          </a:solidFill>
                          <a:effectLst/>
                          <a:latin typeface="Arial" charset="0"/>
                          <a:cs typeface="Times New Roman" pitchFamily="18" charset="0"/>
                        </a:rPr>
                        <a:t>: </a:t>
                      </a:r>
                      <a:r>
                        <a:rPr kumimoji="0" lang="en-US" sz="800" b="0" i="0" u="none" strike="noStrike" cap="none" normalizeH="0" baseline="0" dirty="0" smtClean="0">
                          <a:ln>
                            <a:noFill/>
                          </a:ln>
                          <a:solidFill>
                            <a:schemeClr val="tx1"/>
                          </a:solidFill>
                          <a:effectLst/>
                          <a:latin typeface="Arial" charset="0"/>
                          <a:cs typeface="Times New Roman" pitchFamily="18" charset="0"/>
                        </a:rPr>
                        <a:t>Maximum elimination of procedures</a:t>
                      </a:r>
                      <a:endParaRPr kumimoji="0" lang="en-GB" sz="800" b="0" i="0" u="none" strike="noStrike" cap="none" normalizeH="0" baseline="0" dirty="0" smtClean="0">
                        <a:ln>
                          <a:noFill/>
                        </a:ln>
                        <a:solidFill>
                          <a:schemeClr val="tx1"/>
                        </a:solidFill>
                        <a:effectLst/>
                        <a:latin typeface="Arial" charset="0"/>
                        <a:cs typeface="Times New Roman" pitchFamily="18" charset="0"/>
                      </a:endParaRPr>
                    </a:p>
                  </a:txBody>
                  <a:tcPr marL="36000" marR="36000" marT="36000" marB="36000" anchor="ctr" horzOverflow="overflow">
                    <a:lnL cap="flat">
                      <a:noFill/>
                    </a:lnL>
                    <a:lnR cap="flat">
                      <a:noFill/>
                    </a:lnR>
                    <a:lnT>
                      <a:noFill/>
                    </a:lnT>
                    <a:lnB cap="flat">
                      <a:noFill/>
                    </a:lnB>
                    <a:lnTlToBr>
                      <a:noFill/>
                    </a:lnTlToBr>
                    <a:lnBlToTr>
                      <a:noFill/>
                    </a:lnBlToTr>
                    <a:noFill/>
                  </a:tcPr>
                </a:tc>
              </a:tr>
            </a:tbl>
          </a:graphicData>
        </a:graphic>
      </p:graphicFrame>
      <p:graphicFrame>
        <p:nvGraphicFramePr>
          <p:cNvPr id="19" name="Group 479"/>
          <p:cNvGraphicFramePr>
            <a:graphicFrameLocks noGrp="1"/>
          </p:cNvGraphicFramePr>
          <p:nvPr/>
        </p:nvGraphicFramePr>
        <p:xfrm>
          <a:off x="7462858" y="3889373"/>
          <a:ext cx="1447827" cy="2626708"/>
        </p:xfrm>
        <a:graphic>
          <a:graphicData uri="http://schemas.openxmlformats.org/drawingml/2006/table">
            <a:tbl>
              <a:tblPr/>
              <a:tblGrid>
                <a:gridCol w="1447827"/>
              </a:tblGrid>
              <a:tr h="358837">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dirty="0" smtClean="0">
                          <a:ln>
                            <a:noFill/>
                          </a:ln>
                          <a:solidFill>
                            <a:schemeClr val="tx1"/>
                          </a:solidFill>
                          <a:effectLst/>
                          <a:latin typeface="Arial" charset="0"/>
                          <a:cs typeface="Arial" charset="0"/>
                        </a:rPr>
                        <a:t>1. Assessment of  the </a:t>
                      </a:r>
                      <a:r>
                        <a:rPr kumimoji="0" lang="en-GB" sz="800" b="1" i="0" u="none" strike="noStrike" cap="none" normalizeH="0" baseline="0" dirty="0" smtClean="0">
                          <a:ln>
                            <a:noFill/>
                          </a:ln>
                          <a:solidFill>
                            <a:schemeClr val="tx1"/>
                          </a:solidFill>
                          <a:effectLst/>
                          <a:latin typeface="Arial" charset="0"/>
                          <a:cs typeface="Arial" charset="0"/>
                        </a:rPr>
                        <a:t>DO NOTHING SCENARIO</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837">
                <a:tc>
                  <a:txBody>
                    <a:bodyPr/>
                    <a:lstStyle/>
                    <a:p>
                      <a:pPr marL="269875" marR="0" lvl="1" indent="0" algn="l" defTabSz="695325" rtl="0" eaLnBrk="1" fontAlgn="base" latinLnBrk="0" hangingPunct="1">
                        <a:lnSpc>
                          <a:spcPct val="100000"/>
                        </a:lnSpc>
                        <a:spcBef>
                          <a:spcPct val="0"/>
                        </a:spcBef>
                        <a:spcAft>
                          <a:spcPct val="0"/>
                        </a:spcAft>
                        <a:buClrTx/>
                        <a:buSzTx/>
                        <a:buFontTx/>
                        <a:buNone/>
                        <a:tabLst>
                          <a:tab pos="269875"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Quantitative evaluation of the SSS trade (EU and DG Goods)</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0319">
                <a:tc>
                  <a:txBody>
                    <a:bodyPr/>
                    <a:lstStyle/>
                    <a:p>
                      <a:pPr marL="266700" marR="0" lvl="1" indent="3175" algn="l" defTabSz="695325" rtl="0" eaLnBrk="1" fontAlgn="base" latinLnBrk="0" hangingPunct="1">
                        <a:lnSpc>
                          <a:spcPct val="100000"/>
                        </a:lnSpc>
                        <a:spcBef>
                          <a:spcPct val="0"/>
                        </a:spcBef>
                        <a:spcAft>
                          <a:spcPct val="0"/>
                        </a:spcAft>
                        <a:buClrTx/>
                        <a:buSzTx/>
                        <a:buFontTx/>
                        <a:buNone/>
                        <a:tabLst>
                          <a:tab pos="26670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Trend’s forecast (modal shift)</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837">
                <a:tc>
                  <a:txBody>
                    <a:bodyPr/>
                    <a:lstStyle/>
                    <a:p>
                      <a:pPr marL="0" marR="0" lvl="0" indent="0"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1" i="0" u="none" strike="noStrike" cap="none" normalizeH="0" baseline="0" smtClean="0">
                          <a:ln>
                            <a:noFill/>
                          </a:ln>
                          <a:solidFill>
                            <a:schemeClr val="tx1"/>
                          </a:solidFill>
                          <a:effectLst/>
                          <a:latin typeface="Arial" charset="0"/>
                          <a:cs typeface="Arial" charset="0"/>
                        </a:rPr>
                        <a:t>2. EVALUATION of the main IMPACTS</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837">
                <a:tc>
                  <a:txBody>
                    <a:bodyPr/>
                    <a:lstStyle/>
                    <a:p>
                      <a:pPr marL="266700" marR="0" lvl="1" indent="3175" algn="l" defTabSz="695325" rtl="0" eaLnBrk="1" fontAlgn="base" latinLnBrk="0" hangingPunct="1">
                        <a:lnSpc>
                          <a:spcPct val="100000"/>
                        </a:lnSpc>
                        <a:spcBef>
                          <a:spcPct val="0"/>
                        </a:spcBef>
                        <a:spcAft>
                          <a:spcPct val="0"/>
                        </a:spcAft>
                        <a:buClrTx/>
                        <a:buSzTx/>
                        <a:buFontTx/>
                        <a:buNone/>
                        <a:tabLst>
                          <a:tab pos="450850" algn="l"/>
                          <a:tab pos="722313" algn="l"/>
                          <a:tab pos="1074738" algn="l"/>
                          <a:tab pos="1427163" algn="l"/>
                          <a:tab pos="1700213" algn="l"/>
                        </a:tabLst>
                      </a:pPr>
                      <a:r>
                        <a:rPr kumimoji="0" lang="en-GB" sz="800" b="0" i="0" u="none" strike="noStrike" cap="none" normalizeH="0" baseline="0" smtClean="0">
                          <a:ln>
                            <a:noFill/>
                          </a:ln>
                          <a:solidFill>
                            <a:schemeClr val="tx1"/>
                          </a:solidFill>
                          <a:effectLst/>
                          <a:latin typeface="Arial" charset="0"/>
                          <a:cs typeface="Arial" charset="0"/>
                        </a:rPr>
                        <a:t>Economic, Environmental, Social</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837">
                <a:tc>
                  <a:txBody>
                    <a:bodyPr/>
                    <a:lstStyle/>
                    <a:p>
                      <a:pPr marL="0" marR="0" lvl="0" indent="0" algn="l" defTabSz="695325" rtl="0" eaLnBrk="1" fontAlgn="base" latinLnBrk="0" hangingPunct="1">
                        <a:lnSpc>
                          <a:spcPct val="100000"/>
                        </a:lnSpc>
                        <a:spcBef>
                          <a:spcPct val="0"/>
                        </a:spcBef>
                        <a:spcAft>
                          <a:spcPct val="0"/>
                        </a:spcAft>
                        <a:buClrTx/>
                        <a:buSzTx/>
                        <a:buFontTx/>
                        <a:buNone/>
                        <a:tabLst>
                          <a:tab pos="266700" algn="l"/>
                          <a:tab pos="722313" algn="l"/>
                          <a:tab pos="1074738" algn="l"/>
                          <a:tab pos="1427163" algn="l"/>
                          <a:tab pos="1700213" algn="l"/>
                        </a:tabLst>
                      </a:pPr>
                      <a:r>
                        <a:rPr kumimoji="0" lang="en-GB" sz="800" b="1" i="0" u="none" strike="noStrike" cap="none" normalizeH="0" baseline="0" smtClean="0">
                          <a:ln>
                            <a:noFill/>
                          </a:ln>
                          <a:solidFill>
                            <a:schemeClr val="tx1"/>
                          </a:solidFill>
                          <a:effectLst/>
                          <a:latin typeface="Arial" charset="0"/>
                          <a:cs typeface="Arial" charset="0"/>
                        </a:rPr>
                        <a:t>3. COST BENEFIT ANALYSIS for each Policy Option</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837">
                <a:tc>
                  <a:txBody>
                    <a:bodyPr/>
                    <a:lstStyle/>
                    <a:p>
                      <a:pPr marL="0" marR="0" lvl="0" indent="0" algn="l" defTabSz="695325" rtl="0" eaLnBrk="1" fontAlgn="base" latinLnBrk="0" hangingPunct="1">
                        <a:lnSpc>
                          <a:spcPct val="100000"/>
                        </a:lnSpc>
                        <a:spcBef>
                          <a:spcPct val="0"/>
                        </a:spcBef>
                        <a:spcAft>
                          <a:spcPct val="0"/>
                        </a:spcAft>
                        <a:buClrTx/>
                        <a:buSzTx/>
                        <a:buFontTx/>
                        <a:buNone/>
                        <a:tabLst>
                          <a:tab pos="266700" algn="l"/>
                          <a:tab pos="722313" algn="l"/>
                          <a:tab pos="1074738" algn="l"/>
                          <a:tab pos="1427163" algn="l"/>
                          <a:tab pos="1700213" algn="l"/>
                        </a:tabLst>
                      </a:pPr>
                      <a:r>
                        <a:rPr kumimoji="0" lang="en-GB" sz="800" b="1" i="0" u="none" strike="noStrike" cap="none" normalizeH="0" baseline="0" dirty="0" smtClean="0">
                          <a:ln>
                            <a:noFill/>
                          </a:ln>
                          <a:solidFill>
                            <a:schemeClr val="tx1"/>
                          </a:solidFill>
                          <a:effectLst/>
                          <a:latin typeface="Arial" charset="0"/>
                          <a:cs typeface="Times New Roman" pitchFamily="18" charset="0"/>
                        </a:rPr>
                        <a:t>4. POLICY OPTIONS’ COMPARISON</a:t>
                      </a:r>
                    </a:p>
                  </a:txBody>
                  <a:tcPr marL="36000" marR="36000" marT="36000" marB="36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0" name="Text Box 295"/>
          <p:cNvSpPr txBox="1">
            <a:spLocks noChangeArrowheads="1"/>
          </p:cNvSpPr>
          <p:nvPr/>
        </p:nvSpPr>
        <p:spPr bwMode="auto">
          <a:xfrm>
            <a:off x="7500958" y="3214686"/>
            <a:ext cx="1309714" cy="488950"/>
          </a:xfrm>
          <a:prstGeom prst="rect">
            <a:avLst/>
          </a:prstGeom>
          <a:noFill/>
          <a:ln w="9525" algn="ctr">
            <a:noFill/>
            <a:miter lim="800000"/>
            <a:headEnd/>
            <a:tailEnd/>
          </a:ln>
          <a:effectLst/>
        </p:spPr>
        <p:txBody>
          <a:bodyPr wrap="square" lIns="0" tIns="0" rIns="0" bIns="0">
            <a:spAutoFit/>
          </a:bodyPr>
          <a:lstStyle/>
          <a:p>
            <a:r>
              <a:rPr lang="en-US" sz="1600" dirty="0">
                <a:solidFill>
                  <a:schemeClr val="bg1"/>
                </a:solidFill>
              </a:rPr>
              <a:t>Cost Benefit </a:t>
            </a:r>
            <a:endParaRPr lang="en-US" sz="1600" dirty="0" smtClean="0">
              <a:solidFill>
                <a:schemeClr val="bg1"/>
              </a:solidFill>
            </a:endParaRPr>
          </a:p>
          <a:p>
            <a:r>
              <a:rPr lang="en-US" sz="1600" dirty="0" smtClean="0">
                <a:solidFill>
                  <a:schemeClr val="bg1"/>
                </a:solidFill>
              </a:rPr>
              <a:t>Analysis</a:t>
            </a:r>
            <a:endParaRPr lang="en-US" sz="1600" dirty="0">
              <a:solidFill>
                <a:schemeClr val="bg1"/>
              </a:solidFill>
            </a:endParaRPr>
          </a:p>
        </p:txBody>
      </p:sp>
      <p:sp>
        <p:nvSpPr>
          <p:cNvPr id="21" name="Rettangolo 20"/>
          <p:cNvSpPr/>
          <p:nvPr/>
        </p:nvSpPr>
        <p:spPr>
          <a:xfrm>
            <a:off x="3286116" y="1857364"/>
            <a:ext cx="1928826" cy="4500594"/>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99331" name="Rectangle 3"/>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99332" name="Rectangle 4"/>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99334" name="Rectangle 6"/>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it-IT"/>
          </a:p>
        </p:txBody>
      </p:sp>
      <p:sp>
        <p:nvSpPr>
          <p:cNvPr id="99335" name="Text Box 7"/>
          <p:cNvSpPr txBox="1">
            <a:spLocks noChangeArrowheads="1"/>
          </p:cNvSpPr>
          <p:nvPr/>
        </p:nvSpPr>
        <p:spPr bwMode="auto">
          <a:xfrm>
            <a:off x="1285852" y="571480"/>
            <a:ext cx="7010400" cy="400110"/>
          </a:xfrm>
          <a:prstGeom prst="rect">
            <a:avLst/>
          </a:prstGeom>
          <a:noFill/>
          <a:ln w="9525">
            <a:noFill/>
            <a:miter lim="800000"/>
            <a:headEnd/>
            <a:tailEnd/>
          </a:ln>
          <a:effectLst/>
        </p:spPr>
        <p:txBody>
          <a:bodyPr>
            <a:spAutoFit/>
          </a:bodyPr>
          <a:lstStyle/>
          <a:p>
            <a:r>
              <a:rPr lang="it-IT" sz="2000" b="1" dirty="0" smtClean="0">
                <a:solidFill>
                  <a:srgbClr val="0066CC"/>
                </a:solidFill>
                <a:latin typeface="Arial" charset="0"/>
              </a:rPr>
              <a:t>Descrizione del progetto: </a:t>
            </a:r>
            <a:r>
              <a:rPr lang="it-IT" sz="2000" b="1" i="1" dirty="0" smtClean="0">
                <a:solidFill>
                  <a:srgbClr val="0066CC"/>
                </a:solidFill>
                <a:latin typeface="Arial" charset="0"/>
              </a:rPr>
              <a:t>le policy </a:t>
            </a:r>
            <a:r>
              <a:rPr lang="it-IT" sz="2000" b="1" i="1" dirty="0" err="1" smtClean="0">
                <a:solidFill>
                  <a:srgbClr val="0066CC"/>
                </a:solidFill>
                <a:latin typeface="Arial" charset="0"/>
              </a:rPr>
              <a:t>options</a:t>
            </a:r>
            <a:endParaRPr lang="it-IT" sz="2000" b="1" i="1" dirty="0">
              <a:solidFill>
                <a:srgbClr val="0066CC"/>
              </a:solidFill>
              <a:latin typeface="Arial" charset="0"/>
            </a:endParaRPr>
          </a:p>
        </p:txBody>
      </p:sp>
      <p:sp>
        <p:nvSpPr>
          <p:cNvPr id="99345" name="Rectangle 17"/>
          <p:cNvSpPr>
            <a:spLocks noChangeArrowheads="1"/>
          </p:cNvSpPr>
          <p:nvPr/>
        </p:nvSpPr>
        <p:spPr bwMode="auto">
          <a:xfrm>
            <a:off x="0" y="2879725"/>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10" name="Group 97"/>
          <p:cNvGraphicFramePr>
            <a:graphicFrameLocks noGrp="1"/>
          </p:cNvGraphicFramePr>
          <p:nvPr/>
        </p:nvGraphicFramePr>
        <p:xfrm>
          <a:off x="1214414" y="1500174"/>
          <a:ext cx="7648572" cy="4959124"/>
        </p:xfrm>
        <a:graphic>
          <a:graphicData uri="http://schemas.openxmlformats.org/drawingml/2006/table">
            <a:tbl>
              <a:tblPr/>
              <a:tblGrid>
                <a:gridCol w="1571636"/>
                <a:gridCol w="2357454"/>
                <a:gridCol w="3719482"/>
              </a:tblGrid>
              <a:tr h="147638">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dirty="0" smtClean="0">
                          <a:ln>
                            <a:noFill/>
                          </a:ln>
                          <a:solidFill>
                            <a:schemeClr val="tx1"/>
                          </a:solidFill>
                          <a:effectLst/>
                          <a:latin typeface="Arial" charset="0"/>
                          <a:cs typeface="Times New Roman" pitchFamily="18" charset="0"/>
                        </a:rPr>
                        <a:t>Policy Options</a:t>
                      </a:r>
                      <a:endParaRPr kumimoji="0" lang="en-US" sz="1000" b="1" i="0" u="none" strike="noStrike" cap="none" normalizeH="0" baseline="0" dirty="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smtClean="0">
                          <a:ln>
                            <a:noFill/>
                          </a:ln>
                          <a:solidFill>
                            <a:schemeClr val="tx1"/>
                          </a:solidFill>
                          <a:effectLst/>
                          <a:latin typeface="Arial" charset="0"/>
                          <a:cs typeface="Times New Roman" pitchFamily="18" charset="0"/>
                        </a:rPr>
                        <a:t>Measures involved</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smtClean="0">
                          <a:ln>
                            <a:noFill/>
                          </a:ln>
                          <a:solidFill>
                            <a:schemeClr val="tx1"/>
                          </a:solidFill>
                          <a:effectLst/>
                          <a:latin typeface="Arial" charset="0"/>
                          <a:cs typeface="Times New Roman" pitchFamily="18" charset="0"/>
                        </a:rPr>
                        <a:t>Description</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smtClean="0">
                          <a:ln>
                            <a:noFill/>
                          </a:ln>
                          <a:solidFill>
                            <a:schemeClr val="tx1"/>
                          </a:solidFill>
                          <a:effectLst/>
                          <a:latin typeface="Arial" charset="0"/>
                          <a:cs typeface="Times New Roman" pitchFamily="18" charset="0"/>
                        </a:rPr>
                        <a:t>A Do-nothing</a:t>
                      </a: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No measure</a:t>
                      </a: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Evolution of the market according to the baseline scenario </a:t>
                      </a: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9698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smtClean="0">
                          <a:ln>
                            <a:noFill/>
                          </a:ln>
                          <a:solidFill>
                            <a:schemeClr val="tx1"/>
                          </a:solidFill>
                          <a:effectLst/>
                          <a:latin typeface="Arial" charset="0"/>
                          <a:cs typeface="Times New Roman" pitchFamily="18" charset="0"/>
                        </a:rPr>
                        <a:t>B1 Licence of “Authorised Regular Shipping Service”, with simplifacations of dangerous goods’ procedures</a:t>
                      </a: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9388" marR="0" lvl="0" indent="-179388" algn="l" defTabSz="914400" rtl="0" eaLnBrk="1" fontAlgn="base" latinLnBrk="0" hangingPunct="1">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“Authorized Regular Shipping Service”  Licence to be linked with operators; </a:t>
                      </a:r>
                      <a:endParaRPr kumimoji="0" lang="it-IT" sz="1000" b="0" i="0" u="none" strike="noStrike" cap="none" normalizeH="0" baseline="0" smtClean="0">
                        <a:ln>
                          <a:noFill/>
                        </a:ln>
                        <a:solidFill>
                          <a:schemeClr val="tx1"/>
                        </a:solidFill>
                        <a:effectLst/>
                        <a:latin typeface="Arial" charset="0"/>
                        <a:cs typeface="Times New Roman" pitchFamily="18" charset="0"/>
                      </a:endParaRPr>
                    </a:p>
                    <a:p>
                      <a:pPr marL="179388" marR="0" lvl="0" indent="-179388" algn="l" defTabSz="914400" rtl="0" eaLnBrk="0" fontAlgn="base" latinLnBrk="0" hangingPunct="0">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Simplification of regulations on carriage of dangerous goods in the case of “Authorized Regular Shipping Services”.</a:t>
                      </a:r>
                    </a:p>
                    <a:p>
                      <a:pPr marL="179388" marR="0" lvl="0" indent="-179388" algn="l" defTabSz="914400" rtl="0" eaLnBrk="0" fontAlgn="base" latinLnBrk="0" hangingPunct="0">
                        <a:lnSpc>
                          <a:spcPct val="100000"/>
                        </a:lnSpc>
                        <a:spcBef>
                          <a:spcPct val="0"/>
                        </a:spcBef>
                        <a:spcAft>
                          <a:spcPct val="0"/>
                        </a:spcAft>
                        <a:buClrTx/>
                        <a:buSzTx/>
                        <a:buFontTx/>
                        <a:buNone/>
                        <a:tabLst>
                          <a:tab pos="590550" algn="l"/>
                        </a:tabLst>
                      </a:pPr>
                      <a:endParaRPr kumimoji="0" lang="en-US" sz="1000" b="0"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0975" marR="0" lvl="0" indent="-180975" algn="l" defTabSz="914400" rtl="0" eaLnBrk="1" fontAlgn="base" latinLnBrk="0" hangingPunct="1">
                        <a:lnSpc>
                          <a:spcPct val="100000"/>
                        </a:lnSpc>
                        <a:spcBef>
                          <a:spcPct val="0"/>
                        </a:spcBef>
                        <a:spcAft>
                          <a:spcPct val="0"/>
                        </a:spcAft>
                        <a:buClrTx/>
                        <a:buSzTx/>
                        <a:buFontTx/>
                        <a:buChar char="•"/>
                        <a:tabLst>
                          <a:tab pos="590550" algn="l"/>
                        </a:tabLst>
                      </a:pPr>
                      <a:r>
                        <a:rPr kumimoji="0" lang="en-US" sz="900" b="0" i="0" u="none" strike="noStrike" cap="none" normalizeH="0" baseline="0" smtClean="0">
                          <a:ln>
                            <a:noFill/>
                          </a:ln>
                          <a:solidFill>
                            <a:schemeClr val="tx1"/>
                          </a:solidFill>
                          <a:effectLst/>
                          <a:latin typeface="Arial" charset="0"/>
                          <a:cs typeface="Times New Roman" pitchFamily="18" charset="0"/>
                        </a:rPr>
                        <a:t>Simplification of the regulations on Dangerous Goods, in the case of Authorised Regular Shipping Services; once authorized, there would be no need to stick to the complex procedures set by the IMDG Code and by Directive 2002/59 and by national regulations.  A simplified regime could be devised. Harmonisation of regulations on maritime transport to the ones for road transport </a:t>
                      </a:r>
                    </a:p>
                    <a:p>
                      <a:pPr marL="180975" marR="0" lvl="0" indent="-180975" algn="l" defTabSz="914400" rtl="0" eaLnBrk="1" fontAlgn="base" latinLnBrk="0" hangingPunct="1">
                        <a:lnSpc>
                          <a:spcPct val="100000"/>
                        </a:lnSpc>
                        <a:spcBef>
                          <a:spcPct val="0"/>
                        </a:spcBef>
                        <a:spcAft>
                          <a:spcPct val="0"/>
                        </a:spcAft>
                        <a:buClrTx/>
                        <a:buSzTx/>
                        <a:buFontTx/>
                        <a:buChar char="•"/>
                        <a:tabLst>
                          <a:tab pos="590550" algn="l"/>
                        </a:tabLst>
                      </a:pPr>
                      <a:r>
                        <a:rPr kumimoji="0" lang="en-US" sz="900" b="0" i="0" u="none" strike="noStrike" cap="none" normalizeH="0" baseline="0" smtClean="0">
                          <a:ln>
                            <a:noFill/>
                          </a:ln>
                          <a:solidFill>
                            <a:schemeClr val="tx1"/>
                          </a:solidFill>
                          <a:effectLst/>
                          <a:latin typeface="Arial" charset="0"/>
                          <a:cs typeface="Times New Roman" pitchFamily="18" charset="0"/>
                        </a:rPr>
                        <a:t>Linking the</a:t>
                      </a:r>
                      <a:r>
                        <a:rPr kumimoji="0" lang="en-GB" sz="900" b="0" i="0" u="none" strike="noStrike" cap="none" normalizeH="0" baseline="0" smtClean="0">
                          <a:ln>
                            <a:noFill/>
                          </a:ln>
                          <a:solidFill>
                            <a:schemeClr val="tx1"/>
                          </a:solidFill>
                          <a:effectLst/>
                          <a:latin typeface="Arial" charset="0"/>
                          <a:cs typeface="Times New Roman" pitchFamily="18" charset="0"/>
                        </a:rPr>
                        <a:t> licence of Autorised regular liner service to the operators </a:t>
                      </a:r>
                      <a:r>
                        <a:rPr kumimoji="0" lang="en-US" sz="900" b="0" i="0" u="none" strike="noStrike" cap="none" normalizeH="0" baseline="0" smtClean="0">
                          <a:ln>
                            <a:noFill/>
                          </a:ln>
                          <a:solidFill>
                            <a:schemeClr val="tx1"/>
                          </a:solidFill>
                          <a:effectLst/>
                          <a:latin typeface="Arial" charset="0"/>
                          <a:cs typeface="Times New Roman" pitchFamily="18" charset="0"/>
                        </a:rPr>
                        <a:t>and not with routes/vessels.</a:t>
                      </a:r>
                      <a:endParaRPr kumimoji="0" lang="it-IT" sz="900" b="0" i="0" u="none" strike="noStrike" cap="none" normalizeH="0" baseline="0" smtClean="0">
                        <a:ln>
                          <a:noFill/>
                        </a:ln>
                        <a:solidFill>
                          <a:schemeClr val="tx1"/>
                        </a:solidFill>
                        <a:effectLst/>
                        <a:latin typeface="Arial" charset="0"/>
                        <a:cs typeface="Times New Roman" pitchFamily="18"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358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90550" algn="l"/>
                        </a:tabLst>
                      </a:pPr>
                      <a:r>
                        <a:rPr kumimoji="0" lang="en-US" sz="1000" b="1" i="0" u="none" strike="noStrike" cap="none" normalizeH="0" baseline="0" smtClean="0">
                          <a:ln>
                            <a:noFill/>
                          </a:ln>
                          <a:solidFill>
                            <a:schemeClr val="tx1"/>
                          </a:solidFill>
                          <a:effectLst/>
                          <a:latin typeface="Arial" charset="0"/>
                          <a:cs typeface="Times New Roman" pitchFamily="18" charset="0"/>
                        </a:rPr>
                        <a:t>B2 </a:t>
                      </a:r>
                      <a:r>
                        <a:rPr kumimoji="0" lang="en-GB" sz="1000" b="1" i="0" u="none" strike="noStrike" cap="none" normalizeH="0" baseline="0" smtClean="0">
                          <a:ln>
                            <a:noFill/>
                          </a:ln>
                          <a:solidFill>
                            <a:schemeClr val="tx1"/>
                          </a:solidFill>
                          <a:effectLst/>
                          <a:latin typeface="Arial" charset="0"/>
                          <a:cs typeface="Times New Roman" pitchFamily="18" charset="0"/>
                        </a:rPr>
                        <a:t>One-stop shops,  Single Document, Electronic data transmission, use of English</a:t>
                      </a:r>
                    </a:p>
                    <a:p>
                      <a:pPr marL="0" marR="0" lvl="0" indent="0" algn="l" defTabSz="914400" rtl="0" eaLnBrk="1" fontAlgn="base" latinLnBrk="0" hangingPunct="1">
                        <a:lnSpc>
                          <a:spcPct val="100000"/>
                        </a:lnSpc>
                        <a:spcBef>
                          <a:spcPct val="0"/>
                        </a:spcBef>
                        <a:spcAft>
                          <a:spcPct val="0"/>
                        </a:spcAft>
                        <a:buClrTx/>
                        <a:buSzTx/>
                        <a:buFontTx/>
                        <a:buNone/>
                        <a:tabLst>
                          <a:tab pos="590550" algn="l"/>
                        </a:tabLst>
                      </a:pPr>
                      <a:endParaRPr kumimoji="0" lang="en-US" sz="1000" b="1" i="0" u="none" strike="noStrike" cap="none" normalizeH="0" baseline="0" smtClean="0">
                        <a:ln>
                          <a:noFill/>
                        </a:ln>
                        <a:solidFill>
                          <a:schemeClr val="tx1"/>
                        </a:solidFill>
                        <a:effectLst/>
                        <a:latin typeface="Arial" charset="0"/>
                        <a:cs typeface="Arial"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9388" marR="0" lvl="0" indent="-179388" algn="l" defTabSz="914400" rtl="0" eaLnBrk="0" fontAlgn="base" latinLnBrk="0" hangingPunct="0">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Electronic data transmission;</a:t>
                      </a:r>
                      <a:endParaRPr kumimoji="0" lang="it-IT" sz="1000" b="0" i="0" u="none" strike="noStrike" cap="none" normalizeH="0" baseline="0" smtClean="0">
                        <a:ln>
                          <a:noFill/>
                        </a:ln>
                        <a:solidFill>
                          <a:schemeClr val="tx1"/>
                        </a:solidFill>
                        <a:effectLst/>
                        <a:latin typeface="Arial" charset="0"/>
                        <a:cs typeface="Times New Roman" pitchFamily="18" charset="0"/>
                      </a:endParaRPr>
                    </a:p>
                    <a:p>
                      <a:pPr marL="179388" marR="0" lvl="0" indent="-179388" algn="l" defTabSz="914400" rtl="0" eaLnBrk="0" fontAlgn="base" latinLnBrk="0" hangingPunct="0">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One-stop administrative shops in ports </a:t>
                      </a:r>
                      <a:endParaRPr kumimoji="0" lang="it-IT" sz="1000" b="0" i="0" u="none" strike="noStrike" cap="none" normalizeH="0" baseline="0" smtClean="0">
                        <a:ln>
                          <a:noFill/>
                        </a:ln>
                        <a:solidFill>
                          <a:schemeClr val="tx1"/>
                        </a:solidFill>
                        <a:effectLst/>
                        <a:latin typeface="Arial" charset="0"/>
                        <a:cs typeface="Times New Roman" pitchFamily="18" charset="0"/>
                      </a:endParaRPr>
                    </a:p>
                    <a:p>
                      <a:pPr marL="179388" marR="0" lvl="0" indent="-179388" algn="l" defTabSz="914400" rtl="0" eaLnBrk="0" fontAlgn="base" latinLnBrk="0" hangingPunct="0">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Single document;</a:t>
                      </a:r>
                    </a:p>
                    <a:p>
                      <a:pPr marL="179388" marR="0" lvl="0" indent="-179388" algn="l" defTabSz="914400" rtl="0" eaLnBrk="0" fontAlgn="base" latinLnBrk="0" hangingPunct="0">
                        <a:lnSpc>
                          <a:spcPct val="100000"/>
                        </a:lnSpc>
                        <a:spcBef>
                          <a:spcPct val="0"/>
                        </a:spcBef>
                        <a:spcAft>
                          <a:spcPct val="0"/>
                        </a:spcAft>
                        <a:buClrTx/>
                        <a:buSzTx/>
                        <a:buFontTx/>
                        <a:buChar char="•"/>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Use of English as a second official language for administrative procedures in SSS.</a:t>
                      </a:r>
                      <a:endParaRPr kumimoji="0" lang="it-IT" sz="1000" b="0" i="0" u="none" strike="noStrike" cap="none" normalizeH="0" baseline="0" smtClean="0">
                        <a:ln>
                          <a:noFill/>
                        </a:ln>
                        <a:solidFill>
                          <a:schemeClr val="tx1"/>
                        </a:solidFill>
                        <a:effectLst/>
                        <a:latin typeface="Arial" charset="0"/>
                        <a:cs typeface="Times New Roman" pitchFamily="18"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1" fontAlgn="base" latinLnBrk="0" hangingPunct="1">
                        <a:lnSpc>
                          <a:spcPct val="100000"/>
                        </a:lnSpc>
                        <a:spcBef>
                          <a:spcPct val="0"/>
                        </a:spcBef>
                        <a:spcAft>
                          <a:spcPct val="0"/>
                        </a:spcAft>
                        <a:buClrTx/>
                        <a:buSzTx/>
                        <a:buFontTx/>
                        <a:buChar char="•"/>
                        <a:tabLst>
                          <a:tab pos="590550" algn="l"/>
                        </a:tabLst>
                      </a:pPr>
                      <a:r>
                        <a:rPr kumimoji="0" lang="en-US" sz="900" b="0" i="0" u="none" strike="noStrike" cap="none" normalizeH="0" baseline="0" smtClean="0">
                          <a:ln>
                            <a:noFill/>
                          </a:ln>
                          <a:solidFill>
                            <a:schemeClr val="tx1"/>
                          </a:solidFill>
                          <a:effectLst/>
                          <a:latin typeface="Arial" charset="0"/>
                          <a:cs typeface="Times New Roman" pitchFamily="18" charset="0"/>
                        </a:rPr>
                        <a:t>Issuing of a single document and identification of one-stop administrative shops for traders (which also implies the implementation of appropriate information technologies for data transmission).  </a:t>
                      </a:r>
                    </a:p>
                    <a:p>
                      <a:pPr marL="177800" marR="0" lvl="0" indent="-177800" algn="l" defTabSz="914400" rtl="0" eaLnBrk="1" fontAlgn="base" latinLnBrk="0" hangingPunct="1">
                        <a:lnSpc>
                          <a:spcPct val="100000"/>
                        </a:lnSpc>
                        <a:spcBef>
                          <a:spcPct val="0"/>
                        </a:spcBef>
                        <a:spcAft>
                          <a:spcPct val="0"/>
                        </a:spcAft>
                        <a:buClrTx/>
                        <a:buSzTx/>
                        <a:buFontTx/>
                        <a:buChar char="•"/>
                        <a:tabLst>
                          <a:tab pos="590550" algn="l"/>
                        </a:tabLst>
                      </a:pPr>
                      <a:r>
                        <a:rPr kumimoji="0" lang="en-US" sz="900" b="0" i="0" u="none" strike="noStrike" cap="none" normalizeH="0" baseline="0" smtClean="0">
                          <a:ln>
                            <a:noFill/>
                          </a:ln>
                          <a:solidFill>
                            <a:schemeClr val="tx1"/>
                          </a:solidFill>
                          <a:effectLst/>
                          <a:latin typeface="Arial" charset="0"/>
                          <a:cs typeface="Times New Roman" pitchFamily="18" charset="0"/>
                        </a:rPr>
                        <a:t>Possibility of using English as the second language for all the maritime in relation to all administrative documents and procedures.  </a:t>
                      </a:r>
                      <a:endParaRPr kumimoji="0" lang="it-IT" sz="900" b="0" i="0" u="none" strike="noStrike" cap="none" normalizeH="0" baseline="0" smtClean="0">
                        <a:ln>
                          <a:noFill/>
                        </a:ln>
                        <a:solidFill>
                          <a:schemeClr val="tx1"/>
                        </a:solidFill>
                        <a:effectLst/>
                        <a:latin typeface="Arial" charset="0"/>
                        <a:cs typeface="Times New Roman" pitchFamily="18"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20000"/>
                        </a:spcAft>
                        <a:buClrTx/>
                        <a:buSzPct val="90000"/>
                        <a:buFont typeface="Arial" charset="0"/>
                        <a:buNone/>
                        <a:tabLst>
                          <a:tab pos="590550" algn="l"/>
                        </a:tabLst>
                      </a:pPr>
                      <a:r>
                        <a:rPr kumimoji="0" lang="en-US" sz="1000" b="1" i="0" u="none" strike="noStrike" cap="none" normalizeH="0" baseline="0" dirty="0" smtClean="0">
                          <a:ln>
                            <a:noFill/>
                          </a:ln>
                          <a:solidFill>
                            <a:schemeClr val="tx1"/>
                          </a:solidFill>
                          <a:effectLst/>
                          <a:latin typeface="Arial" charset="0"/>
                          <a:cs typeface="Times New Roman" pitchFamily="18" charset="0"/>
                        </a:rPr>
                        <a:t>C Maximum Elimination of  administrative procedures</a:t>
                      </a:r>
                      <a:endParaRPr kumimoji="0" lang="it-IT" sz="1000" b="1" i="0" u="none" strike="noStrike" cap="none" normalizeH="0" baseline="0" dirty="0" smtClean="0">
                        <a:ln>
                          <a:noFill/>
                        </a:ln>
                        <a:solidFill>
                          <a:schemeClr val="tx1"/>
                        </a:solidFill>
                        <a:effectLst/>
                        <a:latin typeface="Arial" charset="0"/>
                        <a:cs typeface="Times New Roman" pitchFamily="18"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0000"/>
                        </a:spcAft>
                        <a:buClrTx/>
                        <a:buSzPct val="90000"/>
                        <a:buFont typeface="Arial" charset="0"/>
                        <a:buNone/>
                        <a:tabLst>
                          <a:tab pos="590550" algn="l"/>
                        </a:tabLst>
                      </a:pPr>
                      <a:r>
                        <a:rPr kumimoji="0" lang="en-US" sz="1000" b="0" i="0" u="none" strike="noStrike" cap="none" normalizeH="0" baseline="0" smtClean="0">
                          <a:ln>
                            <a:noFill/>
                          </a:ln>
                          <a:solidFill>
                            <a:schemeClr val="tx1"/>
                          </a:solidFill>
                          <a:effectLst/>
                          <a:latin typeface="Arial" charset="0"/>
                          <a:cs typeface="Times New Roman" pitchFamily="18" charset="0"/>
                        </a:rPr>
                        <a:t>Sum of B1 and B2 and Maximum Elimination of administrative procedures in port.</a:t>
                      </a:r>
                      <a:endParaRPr kumimoji="0" lang="it-IT" sz="1000" b="0" i="0" u="none" strike="noStrike" cap="none" normalizeH="0" baseline="0" smtClean="0">
                        <a:ln>
                          <a:noFill/>
                        </a:ln>
                        <a:solidFill>
                          <a:schemeClr val="tx1"/>
                        </a:solidFill>
                        <a:effectLst/>
                        <a:latin typeface="Arial" charset="0"/>
                        <a:cs typeface="Times New Roman" pitchFamily="18" charset="0"/>
                      </a:endParaRP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0975" marR="0" lvl="0" indent="-180975" algn="l" defTabSz="914400" rtl="0" eaLnBrk="1" fontAlgn="base" latinLnBrk="0" hangingPunct="1">
                        <a:lnSpc>
                          <a:spcPct val="100000"/>
                        </a:lnSpc>
                        <a:spcBef>
                          <a:spcPct val="20000"/>
                        </a:spcBef>
                        <a:spcAft>
                          <a:spcPct val="20000"/>
                        </a:spcAft>
                        <a:buClrTx/>
                        <a:buSzPct val="90000"/>
                        <a:buFont typeface="Arial" charset="0"/>
                        <a:buChar char="•"/>
                        <a:tabLst>
                          <a:tab pos="590550" algn="l"/>
                        </a:tabLst>
                      </a:pPr>
                      <a:r>
                        <a:rPr kumimoji="0" lang="en-US" sz="900" b="0" i="0" u="none" strike="noStrike" cap="none" normalizeH="0" baseline="0" dirty="0" smtClean="0">
                          <a:ln>
                            <a:noFill/>
                          </a:ln>
                          <a:solidFill>
                            <a:schemeClr val="tx1"/>
                          </a:solidFill>
                          <a:effectLst/>
                          <a:latin typeface="Arial" charset="0"/>
                          <a:cs typeface="Times New Roman" pitchFamily="18" charset="0"/>
                        </a:rPr>
                        <a:t>Complete elimination of administrative procedures for vessels </a:t>
                      </a:r>
                      <a:r>
                        <a:rPr kumimoji="0" lang="en-GB" sz="900" b="0" i="0" u="none" strike="noStrike" cap="none" normalizeH="0" baseline="0" dirty="0" smtClean="0">
                          <a:ln>
                            <a:noFill/>
                          </a:ln>
                          <a:solidFill>
                            <a:schemeClr val="tx1"/>
                          </a:solidFill>
                          <a:effectLst/>
                          <a:latin typeface="Arial" charset="0"/>
                          <a:cs typeface="Times New Roman" pitchFamily="18" charset="0"/>
                        </a:rPr>
                        <a:t>carrying EU-cleared goods between EU ports;</a:t>
                      </a:r>
                    </a:p>
                    <a:p>
                      <a:pPr marL="180975" marR="0" lvl="0" indent="-180975" algn="l" defTabSz="914400" rtl="0" eaLnBrk="1" fontAlgn="base" latinLnBrk="0" hangingPunct="1">
                        <a:lnSpc>
                          <a:spcPct val="100000"/>
                        </a:lnSpc>
                        <a:spcBef>
                          <a:spcPct val="20000"/>
                        </a:spcBef>
                        <a:spcAft>
                          <a:spcPct val="20000"/>
                        </a:spcAft>
                        <a:buClrTx/>
                        <a:buSzPct val="90000"/>
                        <a:buFont typeface="Arial" charset="0"/>
                        <a:buChar char="•"/>
                        <a:tabLst>
                          <a:tab pos="590550" algn="l"/>
                        </a:tabLst>
                      </a:pPr>
                      <a:r>
                        <a:rPr kumimoji="0" lang="en-GB" sz="900" b="0" i="0" u="none" strike="noStrike" cap="none" normalizeH="0" baseline="0" dirty="0" smtClean="0">
                          <a:ln>
                            <a:noFill/>
                          </a:ln>
                          <a:solidFill>
                            <a:schemeClr val="tx1"/>
                          </a:solidFill>
                          <a:effectLst/>
                          <a:latin typeface="Arial" charset="0"/>
                          <a:cs typeface="Times New Roman" pitchFamily="18" charset="0"/>
                        </a:rPr>
                        <a:t>Complete elimination of administrative procedures on EU-cleared goods;</a:t>
                      </a:r>
                    </a:p>
                    <a:p>
                      <a:pPr marL="180975" marR="0" lvl="0" indent="-180975" algn="l" defTabSz="914400" rtl="0" eaLnBrk="1" fontAlgn="base" latinLnBrk="0" hangingPunct="1">
                        <a:lnSpc>
                          <a:spcPct val="100000"/>
                        </a:lnSpc>
                        <a:spcBef>
                          <a:spcPct val="20000"/>
                        </a:spcBef>
                        <a:spcAft>
                          <a:spcPct val="20000"/>
                        </a:spcAft>
                        <a:buClrTx/>
                        <a:buSzPct val="90000"/>
                        <a:buFont typeface="Arial" charset="0"/>
                        <a:buChar char="•"/>
                        <a:tabLst>
                          <a:tab pos="590550" algn="l"/>
                        </a:tabLst>
                      </a:pPr>
                      <a:r>
                        <a:rPr kumimoji="0" lang="en-GB" sz="900" b="0" i="0" u="none" strike="noStrike" cap="none" normalizeH="0" baseline="0" dirty="0" smtClean="0">
                          <a:ln>
                            <a:noFill/>
                          </a:ln>
                          <a:solidFill>
                            <a:schemeClr val="tx1"/>
                          </a:solidFill>
                          <a:effectLst/>
                          <a:latin typeface="Arial" charset="0"/>
                          <a:cs typeface="Times New Roman" pitchFamily="18" charset="0"/>
                        </a:rPr>
                        <a:t>Reduction of inspection on vessel /goods in case of EU goods and of vessel with only EU goods on board;</a:t>
                      </a:r>
                    </a:p>
                    <a:p>
                      <a:pPr marL="180975" marR="0" lvl="0" indent="-180975" algn="l" defTabSz="914400" rtl="0" eaLnBrk="1" fontAlgn="base" latinLnBrk="0" hangingPunct="1">
                        <a:lnSpc>
                          <a:spcPct val="100000"/>
                        </a:lnSpc>
                        <a:spcBef>
                          <a:spcPct val="20000"/>
                        </a:spcBef>
                        <a:spcAft>
                          <a:spcPct val="20000"/>
                        </a:spcAft>
                        <a:buClrTx/>
                        <a:buSzPct val="90000"/>
                        <a:buFont typeface="Arial" charset="0"/>
                        <a:buChar char="•"/>
                        <a:tabLst>
                          <a:tab pos="590550" algn="l"/>
                        </a:tabLst>
                      </a:pPr>
                      <a:r>
                        <a:rPr kumimoji="0" lang="en-GB" sz="900" b="0" i="0" u="none" strike="noStrike" cap="none" normalizeH="0" baseline="0" dirty="0" smtClean="0">
                          <a:ln>
                            <a:noFill/>
                          </a:ln>
                          <a:solidFill>
                            <a:schemeClr val="tx1"/>
                          </a:solidFill>
                          <a:effectLst/>
                          <a:latin typeface="Arial" charset="0"/>
                          <a:cs typeface="Times New Roman" pitchFamily="18" charset="0"/>
                        </a:rPr>
                        <a:t>Maintaining a single electronic information flow and one shop stop concept (electronic single document delivered before ships’ arrival); single shop in ports, guaranteeing the ship-owner and the ship agent a single counterpart for the payment of fee and any other information exchanges</a:t>
                      </a:r>
                      <a:r>
                        <a:rPr kumimoji="0" lang="en-US" sz="900" b="0" i="0" u="none" strike="noStrike" cap="none" normalizeH="0" baseline="0" dirty="0" smtClean="0">
                          <a:ln>
                            <a:noFill/>
                          </a:ln>
                          <a:solidFill>
                            <a:schemeClr val="tx1"/>
                          </a:solidFill>
                          <a:effectLst/>
                          <a:latin typeface="Arial" charset="0"/>
                          <a:cs typeface="Times New Roman" pitchFamily="18" charset="0"/>
                        </a:rPr>
                        <a:t>;</a:t>
                      </a:r>
                    </a:p>
                    <a:p>
                      <a:pPr marL="180975" marR="0" lvl="0" indent="-180975" algn="l" defTabSz="914400" rtl="0" eaLnBrk="1" fontAlgn="base" latinLnBrk="0" hangingPunct="1">
                        <a:lnSpc>
                          <a:spcPct val="100000"/>
                        </a:lnSpc>
                        <a:spcBef>
                          <a:spcPct val="20000"/>
                        </a:spcBef>
                        <a:spcAft>
                          <a:spcPct val="20000"/>
                        </a:spcAft>
                        <a:buClrTx/>
                        <a:buSzPct val="90000"/>
                        <a:buFont typeface="Arial" charset="0"/>
                        <a:buChar char="•"/>
                        <a:tabLst>
                          <a:tab pos="590550" algn="l"/>
                        </a:tabLst>
                      </a:pPr>
                      <a:r>
                        <a:rPr kumimoji="0" lang="en-US" sz="900" b="0" i="0" u="none" strike="noStrike" cap="none" normalizeH="0" baseline="0" dirty="0" smtClean="0">
                          <a:ln>
                            <a:noFill/>
                          </a:ln>
                          <a:solidFill>
                            <a:schemeClr val="tx1"/>
                          </a:solidFill>
                          <a:effectLst/>
                          <a:latin typeface="Arial" charset="0"/>
                          <a:cs typeface="Times New Roman" pitchFamily="18" charset="0"/>
                        </a:rPr>
                        <a:t>Extension of  the status of “Regular </a:t>
                      </a:r>
                      <a:r>
                        <a:rPr kumimoji="0" lang="en-US" sz="900" b="0" i="0" u="none" strike="noStrike" cap="none" normalizeH="0" baseline="0" dirty="0" err="1" smtClean="0">
                          <a:ln>
                            <a:noFill/>
                          </a:ln>
                          <a:solidFill>
                            <a:schemeClr val="tx1"/>
                          </a:solidFill>
                          <a:effectLst/>
                          <a:latin typeface="Arial" charset="0"/>
                          <a:cs typeface="Times New Roman" pitchFamily="18" charset="0"/>
                        </a:rPr>
                        <a:t>Authorised</a:t>
                      </a:r>
                      <a:r>
                        <a:rPr kumimoji="0" lang="en-US" sz="900" b="0" i="0" u="none" strike="noStrike" cap="none" normalizeH="0" baseline="0" dirty="0" smtClean="0">
                          <a:ln>
                            <a:noFill/>
                          </a:ln>
                          <a:solidFill>
                            <a:schemeClr val="tx1"/>
                          </a:solidFill>
                          <a:effectLst/>
                          <a:latin typeface="Arial" charset="0"/>
                          <a:cs typeface="Times New Roman" pitchFamily="18" charset="0"/>
                        </a:rPr>
                        <a:t> Shipping Service” to operators and simplification of DG procedures (as PO B1);</a:t>
                      </a:r>
                    </a:p>
                  </a:txBody>
                  <a:tcPr marL="36000" marR="36000" marT="36000" marB="36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93189" name="Rectangle 5"/>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93191" name="Rectangle 7"/>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93196" name="Rectangle 12"/>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it-IT"/>
          </a:p>
        </p:txBody>
      </p:sp>
      <p:sp>
        <p:nvSpPr>
          <p:cNvPr id="93197" name="Text Box 13"/>
          <p:cNvSpPr txBox="1">
            <a:spLocks noChangeArrowheads="1"/>
          </p:cNvSpPr>
          <p:nvPr/>
        </p:nvSpPr>
        <p:spPr bwMode="auto">
          <a:xfrm>
            <a:off x="1371600" y="533400"/>
            <a:ext cx="7010400" cy="400110"/>
          </a:xfrm>
          <a:prstGeom prst="rect">
            <a:avLst/>
          </a:prstGeom>
          <a:noFill/>
          <a:ln w="9525">
            <a:noFill/>
            <a:miter lim="800000"/>
            <a:headEnd/>
            <a:tailEnd/>
          </a:ln>
          <a:effectLst/>
        </p:spPr>
        <p:txBody>
          <a:bodyPr>
            <a:spAutoFit/>
          </a:bodyPr>
          <a:lstStyle/>
          <a:p>
            <a:r>
              <a:rPr lang="it-IT" sz="2000" b="1" dirty="0">
                <a:solidFill>
                  <a:srgbClr val="0066CC"/>
                </a:solidFill>
                <a:latin typeface="Arial" charset="0"/>
              </a:rPr>
              <a:t>Metodologia</a:t>
            </a:r>
          </a:p>
        </p:txBody>
      </p:sp>
      <p:sp>
        <p:nvSpPr>
          <p:cNvPr id="8" name="CasellaDiTesto 7"/>
          <p:cNvSpPr txBox="1"/>
          <p:nvPr/>
        </p:nvSpPr>
        <p:spPr>
          <a:xfrm>
            <a:off x="1285852" y="1500174"/>
            <a:ext cx="7572428" cy="3970318"/>
          </a:xfrm>
          <a:prstGeom prst="rect">
            <a:avLst/>
          </a:prstGeom>
          <a:noFill/>
        </p:spPr>
        <p:txBody>
          <a:bodyPr wrap="square" rtlCol="0">
            <a:spAutoFit/>
          </a:bodyPr>
          <a:lstStyle/>
          <a:p>
            <a:pPr algn="just"/>
            <a:endParaRPr lang="it-IT" sz="1800" dirty="0">
              <a:latin typeface="+mn-lt"/>
            </a:endParaRPr>
          </a:p>
          <a:p>
            <a:pPr algn="just"/>
            <a:r>
              <a:rPr lang="it-IT" sz="1800" dirty="0" smtClean="0">
                <a:latin typeface="+mn-lt"/>
              </a:rPr>
              <a:t>L’ACB è uno degli strumenti che all’interno dell’IA si usa per effettuare la misurazione degli impatti.</a:t>
            </a:r>
          </a:p>
          <a:p>
            <a:pPr algn="just"/>
            <a:endParaRPr lang="it-IT" sz="1800" dirty="0" smtClean="0">
              <a:latin typeface="+mn-lt"/>
            </a:endParaRPr>
          </a:p>
          <a:p>
            <a:pPr algn="just"/>
            <a:r>
              <a:rPr lang="it-IT" sz="1800" dirty="0" smtClean="0">
                <a:latin typeface="+mn-lt"/>
              </a:rPr>
              <a:t>La peculiarità della metodologia oggetto dello studio sta nell’approccio usato per implementare l’ACB, data l’ampia portata geografica degli impatti prodotti dalle politiche soggetto della valutazione.</a:t>
            </a:r>
          </a:p>
          <a:p>
            <a:endParaRPr lang="it-IT" sz="1800" dirty="0" smtClean="0">
              <a:latin typeface="+mn-lt"/>
            </a:endParaRPr>
          </a:p>
          <a:p>
            <a:endParaRPr lang="it-IT" sz="1800" dirty="0" smtClean="0">
              <a:latin typeface="+mn-lt"/>
            </a:endParaRPr>
          </a:p>
          <a:p>
            <a:endParaRPr lang="it-IT" sz="1800" dirty="0" smtClean="0">
              <a:latin typeface="+mn-lt"/>
            </a:endParaRPr>
          </a:p>
          <a:p>
            <a:endParaRPr lang="it-IT" sz="1800" dirty="0" smtClean="0">
              <a:latin typeface="+mn-lt"/>
            </a:endParaRPr>
          </a:p>
          <a:p>
            <a:endParaRPr lang="it-IT" sz="1800" dirty="0" smtClean="0">
              <a:latin typeface="+mn-lt"/>
            </a:endParaRPr>
          </a:p>
          <a:p>
            <a:pPr algn="ctr"/>
            <a:r>
              <a:rPr lang="it-IT" sz="1800" dirty="0" smtClean="0">
                <a:latin typeface="+mn-lt"/>
              </a:rPr>
              <a:t>Approccio congiunto </a:t>
            </a:r>
            <a:r>
              <a:rPr lang="it-IT" sz="1800" b="1" dirty="0" err="1" smtClean="0">
                <a:latin typeface="+mn-lt"/>
              </a:rPr>
              <a:t>bottom-up</a:t>
            </a:r>
            <a:r>
              <a:rPr lang="it-IT" sz="1800" b="1" dirty="0" smtClean="0">
                <a:latin typeface="+mn-lt"/>
              </a:rPr>
              <a:t> </a:t>
            </a:r>
            <a:r>
              <a:rPr lang="it-IT" sz="1800" dirty="0" smtClean="0">
                <a:latin typeface="+mn-lt"/>
              </a:rPr>
              <a:t>(generalmente usato in CBA per progetti di trasporto a livello locale) e </a:t>
            </a:r>
            <a:r>
              <a:rPr lang="it-IT" sz="1800" b="1" dirty="0" smtClean="0">
                <a:latin typeface="+mn-lt"/>
              </a:rPr>
              <a:t>top down</a:t>
            </a:r>
            <a:endParaRPr lang="it-IT" sz="1800" b="1" dirty="0">
              <a:latin typeface="+mn-lt"/>
            </a:endParaRPr>
          </a:p>
        </p:txBody>
      </p:sp>
      <p:sp>
        <p:nvSpPr>
          <p:cNvPr id="9" name="Freccia in giù 8"/>
          <p:cNvSpPr/>
          <p:nvPr/>
        </p:nvSpPr>
        <p:spPr>
          <a:xfrm>
            <a:off x="4429124" y="3929066"/>
            <a:ext cx="1071570" cy="500066"/>
          </a:xfrm>
          <a:prstGeom prst="downArrow">
            <a:avLst/>
          </a:prstGeom>
          <a:solidFill>
            <a:srgbClr val="6699FF"/>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p:cNvSpPr>
          <p:nvPr/>
        </p:nvSpPr>
        <p:spPr bwMode="auto">
          <a:xfrm>
            <a:off x="4338638" y="2686050"/>
            <a:ext cx="9144000" cy="0"/>
          </a:xfrm>
          <a:prstGeom prst="rect">
            <a:avLst/>
          </a:prstGeom>
          <a:noFill/>
          <a:ln w="9525">
            <a:noFill/>
            <a:miter lim="800000"/>
            <a:headEnd/>
            <a:tailEnd/>
          </a:ln>
          <a:effectLst/>
        </p:spPr>
        <p:txBody>
          <a:bodyPr>
            <a:spAutoFit/>
          </a:bodyPr>
          <a:lstStyle/>
          <a:p>
            <a:endParaRPr lang="it-IT"/>
          </a:p>
        </p:txBody>
      </p:sp>
      <p:sp>
        <p:nvSpPr>
          <p:cNvPr id="97283" name="Rectangle 3"/>
          <p:cNvSpPr>
            <a:spLocks noChangeArrowheads="1"/>
          </p:cNvSpPr>
          <p:nvPr/>
        </p:nvSpPr>
        <p:spPr bwMode="auto">
          <a:xfrm>
            <a:off x="1885950" y="1247775"/>
            <a:ext cx="9144000" cy="0"/>
          </a:xfrm>
          <a:prstGeom prst="rect">
            <a:avLst/>
          </a:prstGeom>
          <a:noFill/>
          <a:ln w="9525">
            <a:noFill/>
            <a:miter lim="800000"/>
            <a:headEnd/>
            <a:tailEnd/>
          </a:ln>
          <a:effectLst/>
        </p:spPr>
        <p:txBody>
          <a:bodyPr>
            <a:spAutoFit/>
          </a:bodyPr>
          <a:lstStyle/>
          <a:p>
            <a:endParaRPr lang="it-IT"/>
          </a:p>
        </p:txBody>
      </p:sp>
      <p:sp>
        <p:nvSpPr>
          <p:cNvPr id="97284" name="Rectangle 4"/>
          <p:cNvSpPr>
            <a:spLocks noChangeArrowheads="1"/>
          </p:cNvSpPr>
          <p:nvPr/>
        </p:nvSpPr>
        <p:spPr bwMode="auto">
          <a:xfrm>
            <a:off x="2557463" y="1819275"/>
            <a:ext cx="9144000" cy="0"/>
          </a:xfrm>
          <a:prstGeom prst="rect">
            <a:avLst/>
          </a:prstGeom>
          <a:noFill/>
          <a:ln w="9525">
            <a:noFill/>
            <a:miter lim="800000"/>
            <a:headEnd/>
            <a:tailEnd/>
          </a:ln>
          <a:effectLst/>
        </p:spPr>
        <p:txBody>
          <a:bodyPr>
            <a:spAutoFit/>
          </a:bodyPr>
          <a:lstStyle/>
          <a:p>
            <a:endParaRPr lang="it-IT"/>
          </a:p>
        </p:txBody>
      </p:sp>
      <p:sp>
        <p:nvSpPr>
          <p:cNvPr id="97286" name="Rectangle 6"/>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it-IT"/>
          </a:p>
        </p:txBody>
      </p:sp>
      <p:sp>
        <p:nvSpPr>
          <p:cNvPr id="97287" name="Text Box 7"/>
          <p:cNvSpPr txBox="1">
            <a:spLocks noChangeArrowheads="1"/>
          </p:cNvSpPr>
          <p:nvPr/>
        </p:nvSpPr>
        <p:spPr bwMode="auto">
          <a:xfrm>
            <a:off x="1357290" y="500042"/>
            <a:ext cx="7215238" cy="400110"/>
          </a:xfrm>
          <a:prstGeom prst="rect">
            <a:avLst/>
          </a:prstGeom>
          <a:noFill/>
          <a:ln w="9525">
            <a:noFill/>
            <a:miter lim="800000"/>
            <a:headEnd/>
            <a:tailEnd/>
          </a:ln>
          <a:effectLst/>
        </p:spPr>
        <p:txBody>
          <a:bodyPr wrap="square">
            <a:spAutoFit/>
          </a:bodyPr>
          <a:lstStyle/>
          <a:p>
            <a:r>
              <a:rPr lang="it-IT" sz="2000" b="1" dirty="0" smtClean="0">
                <a:solidFill>
                  <a:srgbClr val="0066CC"/>
                </a:solidFill>
                <a:latin typeface="Arial" charset="0"/>
              </a:rPr>
              <a:t>Metodologia: top down and </a:t>
            </a:r>
            <a:r>
              <a:rPr lang="it-IT" sz="2000" b="1" dirty="0" err="1" smtClean="0">
                <a:solidFill>
                  <a:srgbClr val="0066CC"/>
                </a:solidFill>
                <a:latin typeface="Arial" charset="0"/>
              </a:rPr>
              <a:t>bottom</a:t>
            </a:r>
            <a:r>
              <a:rPr lang="it-IT" sz="2000" b="1" dirty="0" smtClean="0">
                <a:solidFill>
                  <a:srgbClr val="0066CC"/>
                </a:solidFill>
                <a:latin typeface="Arial" charset="0"/>
              </a:rPr>
              <a:t> up </a:t>
            </a:r>
            <a:r>
              <a:rPr lang="it-IT" sz="2000" b="1" dirty="0" err="1" smtClean="0">
                <a:solidFill>
                  <a:srgbClr val="0066CC"/>
                </a:solidFill>
                <a:latin typeface="Arial" charset="0"/>
              </a:rPr>
              <a:t>approach</a:t>
            </a:r>
            <a:endParaRPr lang="it-IT" sz="2000" b="1" dirty="0">
              <a:solidFill>
                <a:srgbClr val="0066CC"/>
              </a:solidFill>
              <a:latin typeface="Arial" charset="0"/>
            </a:endParaRPr>
          </a:p>
        </p:txBody>
      </p:sp>
      <p:pic>
        <p:nvPicPr>
          <p:cNvPr id="97294" name="Immagine 32"/>
          <p:cNvPicPr>
            <a:picLocks noChangeAspect="1" noChangeArrowheads="1"/>
          </p:cNvPicPr>
          <p:nvPr/>
        </p:nvPicPr>
        <p:blipFill>
          <a:blip r:embed="rId3"/>
          <a:srcRect l="1921" t="10712" r="4713" b="9695"/>
          <a:stretch>
            <a:fillRect/>
          </a:stretch>
        </p:blipFill>
        <p:spPr bwMode="auto">
          <a:xfrm>
            <a:off x="2000232" y="1857364"/>
            <a:ext cx="6425395" cy="40443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p:cNvSpPr txBox="1"/>
          <p:nvPr/>
        </p:nvSpPr>
        <p:spPr>
          <a:xfrm>
            <a:off x="1285852" y="500042"/>
            <a:ext cx="7572428" cy="707886"/>
          </a:xfrm>
          <a:prstGeom prst="rect">
            <a:avLst/>
          </a:prstGeom>
          <a:noFill/>
        </p:spPr>
        <p:txBody>
          <a:bodyPr wrap="square" rtlCol="0">
            <a:spAutoFit/>
          </a:bodyPr>
          <a:lstStyle/>
          <a:p>
            <a:r>
              <a:rPr lang="it-IT" sz="2000" b="1" dirty="0" err="1" smtClean="0">
                <a:solidFill>
                  <a:srgbClr val="0066CC"/>
                </a:solidFill>
                <a:latin typeface="Arial" charset="0"/>
              </a:rPr>
              <a:t>Main</a:t>
            </a:r>
            <a:r>
              <a:rPr lang="it-IT" sz="2000" b="1" dirty="0" smtClean="0">
                <a:solidFill>
                  <a:srgbClr val="0066CC"/>
                </a:solidFill>
                <a:latin typeface="Arial" charset="0"/>
              </a:rPr>
              <a:t> </a:t>
            </a:r>
            <a:r>
              <a:rPr lang="it-IT" sz="2000" b="1" dirty="0" err="1" smtClean="0">
                <a:solidFill>
                  <a:srgbClr val="0066CC"/>
                </a:solidFill>
                <a:latin typeface="Arial" charset="0"/>
              </a:rPr>
              <a:t>assumptions</a:t>
            </a:r>
            <a:r>
              <a:rPr lang="it-IT" sz="2000" b="1" dirty="0" smtClean="0">
                <a:solidFill>
                  <a:srgbClr val="0066CC"/>
                </a:solidFill>
                <a:latin typeface="Arial" charset="0"/>
              </a:rPr>
              <a:t>: ritardi su merci e navi dovuti a procedure amministrative</a:t>
            </a:r>
          </a:p>
        </p:txBody>
      </p:sp>
      <p:sp>
        <p:nvSpPr>
          <p:cNvPr id="8" name="Text Box 73"/>
          <p:cNvSpPr txBox="1">
            <a:spLocks noChangeArrowheads="1"/>
          </p:cNvSpPr>
          <p:nvPr/>
        </p:nvSpPr>
        <p:spPr bwMode="auto">
          <a:xfrm>
            <a:off x="1285852" y="1500174"/>
            <a:ext cx="7572428" cy="936625"/>
          </a:xfrm>
          <a:prstGeom prst="rect">
            <a:avLst/>
          </a:prstGeom>
          <a:noFill/>
          <a:ln w="9525">
            <a:noFill/>
            <a:miter lim="800000"/>
            <a:headEnd/>
            <a:tailEnd/>
          </a:ln>
          <a:effectLst/>
        </p:spPr>
        <p:txBody>
          <a:bodyPr anchor="ctr"/>
          <a:lstStyle/>
          <a:p>
            <a:pPr marL="179388" indent="-179388" algn="just">
              <a:buFontTx/>
              <a:buChar char="•"/>
            </a:pPr>
            <a:r>
              <a:rPr lang="en-GB" sz="1200" b="0" dirty="0">
                <a:cs typeface="Times New Roman" pitchFamily="18" charset="0"/>
              </a:rPr>
              <a:t>No delay on vessels seems to be generated when carrying administrative procedure (&lt;1h);</a:t>
            </a:r>
          </a:p>
          <a:p>
            <a:pPr marL="179388" indent="-179388" algn="just">
              <a:buFontTx/>
              <a:buChar char="•"/>
            </a:pPr>
            <a:r>
              <a:rPr lang="en-GB" sz="1200" b="0" dirty="0">
                <a:cs typeface="Times New Roman" pitchFamily="18" charset="0"/>
              </a:rPr>
              <a:t>Different scenarios on delays on goods: no delay on goods for some major ports of the northern range (for instance Belgium) is generated;</a:t>
            </a:r>
          </a:p>
          <a:p>
            <a:pPr marL="179388" indent="-179388" algn="just">
              <a:buFontTx/>
              <a:buChar char="•"/>
            </a:pPr>
            <a:r>
              <a:rPr lang="en-GB" sz="1200" b="0" dirty="0">
                <a:cs typeface="Times New Roman" pitchFamily="18" charset="0"/>
              </a:rPr>
              <a:t>Delay for inspections affects only non-EU goods;</a:t>
            </a:r>
          </a:p>
          <a:p>
            <a:pPr marL="179388" indent="-179388" algn="just"/>
            <a:endParaRPr lang="en-GB" sz="1200" b="0" dirty="0">
              <a:cs typeface="Times New Roman" pitchFamily="18" charset="0"/>
            </a:endParaRPr>
          </a:p>
        </p:txBody>
      </p:sp>
      <p:sp>
        <p:nvSpPr>
          <p:cNvPr id="10" name="Rectangle 74"/>
          <p:cNvSpPr>
            <a:spLocks noChangeArrowheads="1"/>
          </p:cNvSpPr>
          <p:nvPr/>
        </p:nvSpPr>
        <p:spPr bwMode="auto">
          <a:xfrm>
            <a:off x="1214414" y="2428868"/>
            <a:ext cx="4535488" cy="1157287"/>
          </a:xfrm>
          <a:prstGeom prst="rect">
            <a:avLst/>
          </a:prstGeom>
          <a:noFill/>
          <a:ln w="9525" algn="ctr">
            <a:noFill/>
            <a:miter lim="800000"/>
            <a:headEnd/>
            <a:tailEnd/>
          </a:ln>
          <a:effectLst/>
        </p:spPr>
        <p:txBody>
          <a:bodyPr lIns="0" tIns="0" rIns="0" bIns="0" anchor="ctr">
            <a:spAutoFit/>
          </a:bodyPr>
          <a:lstStyle/>
          <a:p>
            <a:pPr marL="266700" indent="-180975" algn="just">
              <a:buFontTx/>
              <a:buChar char="•"/>
              <a:tabLst>
                <a:tab pos="361950" algn="l"/>
              </a:tabLst>
            </a:pPr>
            <a:r>
              <a:rPr lang="en-GB" sz="1200" b="0" dirty="0">
                <a:cs typeface="Times New Roman" pitchFamily="18" charset="0"/>
              </a:rPr>
              <a:t>Moreover</a:t>
            </a:r>
            <a:r>
              <a:rPr lang="en-GB" sz="1200" b="0" dirty="0"/>
              <a:t>, answers received by the stakeholder consultation have been considered and the following assumptions are set:</a:t>
            </a:r>
          </a:p>
          <a:p>
            <a:pPr marL="266700" indent="-180975" algn="just">
              <a:buFontTx/>
              <a:buChar char="•"/>
              <a:tabLst>
                <a:tab pos="361950" algn="l"/>
              </a:tabLst>
            </a:pPr>
            <a:endParaRPr lang="en-US" sz="1000" b="0" dirty="0"/>
          </a:p>
          <a:p>
            <a:pPr marL="541338" lvl="1" indent="-95250" algn="just">
              <a:buFontTx/>
              <a:buChar char="•"/>
              <a:tabLst>
                <a:tab pos="361950" algn="l"/>
              </a:tabLst>
            </a:pPr>
            <a:r>
              <a:rPr lang="en-GB" sz="1000" b="0" dirty="0"/>
              <a:t>for each time range, an average time (in hours) has been considered;</a:t>
            </a:r>
          </a:p>
          <a:p>
            <a:pPr marL="541338" lvl="1" indent="-95250" algn="just">
              <a:buFontTx/>
              <a:buChar char="•"/>
              <a:tabLst>
                <a:tab pos="361950" algn="l"/>
              </a:tabLst>
            </a:pPr>
            <a:r>
              <a:rPr lang="en-GB" sz="1000" b="0" dirty="0"/>
              <a:t>The overall delay is expressed as a probability value, weighted against different percentages for each time range (related to percentage of answer within the time range</a:t>
            </a:r>
            <a:r>
              <a:rPr lang="en-GB" sz="1000" b="0" baseline="30000" dirty="0"/>
              <a:t>1</a:t>
            </a:r>
            <a:r>
              <a:rPr lang="en-GB" sz="1000" b="0" dirty="0"/>
              <a:t>);</a:t>
            </a:r>
          </a:p>
        </p:txBody>
      </p:sp>
      <p:graphicFrame>
        <p:nvGraphicFramePr>
          <p:cNvPr id="11" name="Group 746"/>
          <p:cNvGraphicFramePr>
            <a:graphicFrameLocks noGrp="1"/>
          </p:cNvGraphicFramePr>
          <p:nvPr/>
        </p:nvGraphicFramePr>
        <p:xfrm>
          <a:off x="1285852" y="3786190"/>
          <a:ext cx="4522787" cy="1560418"/>
        </p:xfrm>
        <a:graphic>
          <a:graphicData uri="http://schemas.openxmlformats.org/drawingml/2006/table">
            <a:tbl>
              <a:tblPr/>
              <a:tblGrid>
                <a:gridCol w="1052512"/>
                <a:gridCol w="460375"/>
                <a:gridCol w="342900"/>
                <a:gridCol w="342900"/>
                <a:gridCol w="342900"/>
                <a:gridCol w="342900"/>
                <a:gridCol w="342900"/>
                <a:gridCol w="647700"/>
                <a:gridCol w="647700"/>
              </a:tblGrid>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 </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Weight</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 1</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1-6</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6-12</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12-24</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&gt;24</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Delay (P)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on goods</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Delay (P)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 on vessel</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1113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Average time chosen</a:t>
                      </a:r>
                      <a:endParaRPr kumimoji="0" lang="en-US"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charset="0"/>
                          <a:cs typeface="Times New Roman" pitchFamily="18" charset="0"/>
                        </a:rPr>
                        <a:t>1</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charset="0"/>
                          <a:cs typeface="Times New Roman" pitchFamily="18" charset="0"/>
                        </a:rPr>
                        <a:t>3</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charset="0"/>
                          <a:cs typeface="Times New Roman" pitchFamily="18" charset="0"/>
                        </a:rPr>
                        <a:t>9</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charset="0"/>
                          <a:cs typeface="Times New Roman" pitchFamily="18" charset="0"/>
                        </a:rPr>
                        <a:t>18</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smtClean="0">
                          <a:ln>
                            <a:noFill/>
                          </a:ln>
                          <a:solidFill>
                            <a:schemeClr val="tx1"/>
                          </a:solidFill>
                          <a:effectLst/>
                          <a:latin typeface="Arial" charset="0"/>
                          <a:cs typeface="Times New Roman" pitchFamily="18" charset="0"/>
                        </a:rPr>
                        <a:t>48</a:t>
                      </a:r>
                      <a:endParaRPr kumimoji="0" lang="en-GB" sz="9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900" b="1" i="0" u="none" strike="noStrike" cap="none" normalizeH="0" baseline="0" smtClean="0">
                        <a:ln>
                          <a:noFill/>
                        </a:ln>
                        <a:solidFill>
                          <a:schemeClr val="tx2"/>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695325" rtl="0" eaLnBrk="1" fontAlgn="base" latinLnBrk="0" hangingPunct="1">
                        <a:lnSpc>
                          <a:spcPct val="100000"/>
                        </a:lnSpc>
                        <a:spcBef>
                          <a:spcPct val="20000"/>
                        </a:spcBef>
                        <a:spcAft>
                          <a:spcPct val="20000"/>
                        </a:spcAft>
                        <a:buClrTx/>
                        <a:buSzPct val="90000"/>
                        <a:buFont typeface="Arial" charset="0"/>
                        <a:buNone/>
                        <a:tabLst>
                          <a:tab pos="450850" algn="l"/>
                          <a:tab pos="722313" algn="l"/>
                          <a:tab pos="1074738" algn="l"/>
                          <a:tab pos="1427163" algn="l"/>
                          <a:tab pos="1700213" algn="l"/>
                        </a:tabLst>
                      </a:pPr>
                      <a:endParaRPr kumimoji="0" lang="en-US" sz="900" b="1" i="0" u="none" strike="noStrike" cap="none" normalizeH="0" baseline="0" smtClean="0">
                        <a:ln>
                          <a:noFill/>
                        </a:ln>
                        <a:solidFill>
                          <a:schemeClr val="tx2"/>
                        </a:solidFill>
                        <a:effectLst/>
                        <a:latin typeface="Arial" charset="0"/>
                        <a:cs typeface="Arial" charset="0"/>
                      </a:endParaRPr>
                    </a:p>
                  </a:txBody>
                  <a:tcPr marL="18000" marR="18000" marT="18000" marB="1800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4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Form. on GOODS</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41%</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9%</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9%</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1.42</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0.52</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Form. on VESSELS</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40%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48%</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3%</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1%</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1%</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0.8</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0.56</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4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Dangerous Goods</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14%</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0.95</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0.55</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4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Phytosanitary</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2.5%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32%</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3.45</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0.32</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4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Animal origin</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2.5%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18%</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0%</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2.5</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0.18</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7950">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Times New Roman" pitchFamily="18" charset="0"/>
                        </a:rPr>
                        <a:t>Weighted average delay</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chemeClr val="tx1"/>
                          </a:solidFill>
                          <a:effectLst/>
                          <a:latin typeface="Arial" charset="0"/>
                          <a:cs typeface="Times New Roman" pitchFamily="18" charset="0"/>
                        </a:rPr>
                        <a:t>1,48</a:t>
                      </a:r>
                      <a:endParaRPr kumimoji="0" lang="en-US" sz="18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charset="0"/>
                          <a:cs typeface="Times New Roman" pitchFamily="18" charset="0"/>
                        </a:rPr>
                        <a:t>0.47</a:t>
                      </a:r>
                      <a:endParaRPr kumimoji="0" lang="en-US" sz="18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2" name="Rectangle 554"/>
          <p:cNvSpPr>
            <a:spLocks noChangeArrowheads="1"/>
          </p:cNvSpPr>
          <p:nvPr/>
        </p:nvSpPr>
        <p:spPr bwMode="auto">
          <a:xfrm>
            <a:off x="1285852" y="5786454"/>
            <a:ext cx="7643865" cy="276999"/>
          </a:xfrm>
          <a:prstGeom prst="rect">
            <a:avLst/>
          </a:prstGeom>
          <a:noFill/>
          <a:ln w="9525" algn="ctr">
            <a:noFill/>
            <a:miter lim="800000"/>
            <a:headEnd/>
            <a:tailEnd/>
          </a:ln>
          <a:effectLst/>
        </p:spPr>
        <p:txBody>
          <a:bodyPr wrap="square" lIns="0" tIns="0" rIns="0" bIns="0" anchor="ctr">
            <a:spAutoFit/>
          </a:bodyPr>
          <a:lstStyle/>
          <a:p>
            <a:pPr algn="just"/>
            <a:r>
              <a:rPr lang="en-US" sz="900" b="0" dirty="0">
                <a:cs typeface="Times New Roman" pitchFamily="18" charset="0"/>
              </a:rPr>
              <a:t>(1) the percentage only refers to the total number of answers received on the specific issue of delays and not on the whole of the answers to the consultation. In case answers are not provided to the specific question, the reference sample has been eliminated from the calculation; </a:t>
            </a:r>
            <a:endParaRPr lang="en-GB" sz="900" b="0" dirty="0"/>
          </a:p>
        </p:txBody>
      </p:sp>
      <p:graphicFrame>
        <p:nvGraphicFramePr>
          <p:cNvPr id="13" name="Group 706"/>
          <p:cNvGraphicFramePr>
            <a:graphicFrameLocks noGrp="1"/>
          </p:cNvGraphicFramePr>
          <p:nvPr/>
        </p:nvGraphicFramePr>
        <p:xfrm>
          <a:off x="6215074" y="2714620"/>
          <a:ext cx="2786081" cy="2117610"/>
        </p:xfrm>
        <a:graphic>
          <a:graphicData uri="http://schemas.openxmlformats.org/drawingml/2006/table">
            <a:tbl>
              <a:tblPr/>
              <a:tblGrid>
                <a:gridCol w="1246902"/>
                <a:gridCol w="431853"/>
                <a:gridCol w="524055"/>
                <a:gridCol w="583271"/>
              </a:tblGrid>
              <a:tr h="493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Times New Roman" pitchFamily="18" charset="0"/>
                        </a:rPr>
                        <a:t> </a:t>
                      </a:r>
                      <a:endParaRPr kumimoji="0" lang="en-US" sz="10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Weight</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Delay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on goods</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Delay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 on vessel</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Times New Roman" pitchFamily="18" charset="0"/>
                        </a:rPr>
                        <a:t>Form. on GOODS</a:t>
                      </a:r>
                      <a:endParaRPr kumimoji="0" lang="en-US" sz="10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Arial" charset="0"/>
                          <a:cs typeface="Times New Roman" pitchFamily="18" charset="0"/>
                        </a:rPr>
                        <a:t>50%</a:t>
                      </a: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1.42</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0.52</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Form. on VESSELS</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Arial" charset="0"/>
                          <a:cs typeface="Times New Roman" pitchFamily="18" charset="0"/>
                        </a:rPr>
                        <a:t>40%</a:t>
                      </a: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0.56</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Dangerous Goods</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Arial" charset="0"/>
                          <a:cs typeface="Times New Roman" pitchFamily="18" charset="0"/>
                        </a:rPr>
                        <a:t>5%</a:t>
                      </a: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0.95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0.55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Phytosanitary</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Arial" charset="0"/>
                          <a:cs typeface="Times New Roman" pitchFamily="18" charset="0"/>
                        </a:rPr>
                        <a:t>2.5%</a:t>
                      </a: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3.45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0.32</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Times New Roman" pitchFamily="18" charset="0"/>
                        </a:rPr>
                        <a:t>Animal origin</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Arial" charset="0"/>
                          <a:cs typeface="Times New Roman" pitchFamily="18" charset="0"/>
                        </a:rPr>
                        <a:t>2.5%</a:t>
                      </a: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2.5</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0.18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07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Weighted avg. delay</a:t>
                      </a: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1,48</a:t>
                      </a:r>
                      <a:endParaRPr kumimoji="0" lang="en-US" sz="1000" b="0" i="0" u="none" strike="noStrike" cap="none" normalizeH="0" baseline="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0.47</a:t>
                      </a:r>
                      <a:endParaRPr kumimoji="0" lang="en-US" sz="1000" b="0" i="0" u="none" strike="noStrike" cap="none" normalizeH="0" baseline="0" dirty="0" smtClean="0">
                        <a:ln>
                          <a:noFill/>
                        </a:ln>
                        <a:solidFill>
                          <a:schemeClr val="tx1"/>
                        </a:solidFill>
                        <a:effectLst/>
                        <a:latin typeface="Arial" charset="0"/>
                        <a:cs typeface="Arial" charset="0"/>
                      </a:endParaRPr>
                    </a:p>
                  </a:txBody>
                  <a:tcPr marL="18000" marR="18000" marT="18000" marB="180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4" name="AutoShape 691"/>
          <p:cNvSpPr>
            <a:spLocks noChangeArrowheads="1"/>
          </p:cNvSpPr>
          <p:nvPr/>
        </p:nvSpPr>
        <p:spPr bwMode="auto">
          <a:xfrm>
            <a:off x="5903913" y="2220899"/>
            <a:ext cx="215900" cy="3168650"/>
          </a:xfrm>
          <a:prstGeom prst="homePlate">
            <a:avLst>
              <a:gd name="adj" fmla="val 100000"/>
            </a:avLst>
          </a:prstGeom>
          <a:solidFill>
            <a:schemeClr val="hlink">
              <a:alpha val="99001"/>
            </a:schemeClr>
          </a:solidFill>
          <a:ln w="9525" algn="ctr">
            <a:noFill/>
            <a:miter lim="800000"/>
            <a:headEnd/>
            <a:tailEnd/>
          </a:ln>
          <a:effectLst>
            <a:prstShdw prst="shdw17" dist="17961" dir="2700000">
              <a:schemeClr val="hlink">
                <a:gamma/>
                <a:shade val="60000"/>
                <a:invGamma/>
              </a:schemeClr>
            </a:prstShdw>
          </a:effectLst>
        </p:spPr>
        <p:txBody>
          <a:bodyPr wrap="none" lIns="0" tIns="0" rIns="0" bIns="0" anchor="ctr"/>
          <a:lstStyle/>
          <a:p>
            <a:endParaRPr lang="it-IT"/>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3119</Words>
  <Application>Microsoft PowerPoint</Application>
  <PresentationFormat>Presentazione su schermo (4:3)</PresentationFormat>
  <Paragraphs>669</Paragraphs>
  <Slides>18</Slides>
  <Notes>9</Notes>
  <HiddenSlides>0</HiddenSlides>
  <MMClips>0</MMClips>
  <ScaleCrop>false</ScaleCrop>
  <HeadingPairs>
    <vt:vector size="6" baseType="variant">
      <vt:variant>
        <vt:lpstr>Tema</vt:lpstr>
      </vt:variant>
      <vt:variant>
        <vt:i4>1</vt:i4>
      </vt:variant>
      <vt:variant>
        <vt:lpstr>Server OLE incorporati</vt:lpstr>
      </vt:variant>
      <vt:variant>
        <vt:i4>2</vt:i4>
      </vt:variant>
      <vt:variant>
        <vt:lpstr>Titoli diapositive</vt:lpstr>
      </vt:variant>
      <vt:variant>
        <vt:i4>18</vt:i4>
      </vt:variant>
    </vt:vector>
  </HeadingPairs>
  <TitlesOfParts>
    <vt:vector size="21" baseType="lpstr">
      <vt:lpstr>Struttura predefinita</vt:lpstr>
      <vt:lpstr>Microsoft Word Picture</vt:lpstr>
      <vt:lpstr>Chart</vt:lpstr>
      <vt:lpstr>Diapositiva 1</vt:lpstr>
      <vt:lpstr>Diapositiva 2</vt:lpstr>
      <vt:lpstr>Diapositiva 3</vt:lpstr>
      <vt:lpstr>Diapositiva 4</vt:lpstr>
      <vt:lpstr>Attività del progetto: identificazione dei bottlenecks, misure, policy option ed analisi costi benefici</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Conclusioni</vt:lpstr>
      <vt:lpstr>Diapositiva 18</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Noemi Patumi</dc:creator>
  <cp:lastModifiedBy>Tedeschi Andrea</cp:lastModifiedBy>
  <cp:revision>65</cp:revision>
  <dcterms:created xsi:type="dcterms:W3CDTF">2007-09-13T09:46:58Z</dcterms:created>
  <dcterms:modified xsi:type="dcterms:W3CDTF">2009-06-17T10:18:33Z</dcterms:modified>
</cp:coreProperties>
</file>